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40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06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82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3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69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82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93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29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32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26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28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6E03B-9AA4-4434-876E-DBB33D82F935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20872-F6CF-42BE-A8F7-D25017B7A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16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6B3B9D-D6FC-2BED-3515-746F95D9BFB1}"/>
              </a:ext>
            </a:extLst>
          </p:cNvPr>
          <p:cNvSpPr txBox="1"/>
          <p:nvPr/>
        </p:nvSpPr>
        <p:spPr>
          <a:xfrm>
            <a:off x="5418923" y="5189085"/>
            <a:ext cx="6280726" cy="1158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r">
              <a:lnSpc>
                <a:spcPct val="107000"/>
              </a:lnSpc>
              <a:spcAft>
                <a:spcPts val="800"/>
              </a:spcAft>
            </a:pPr>
            <a:r>
              <a:rPr lang="uz-Cyrl-UZ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Тургунов Баходиржон Абдурахимович</a:t>
            </a:r>
            <a:r>
              <a:rPr lang="uz-Cyrl-UZ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0215" algn="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Ўзагросуғурта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” АЖ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Бошқарувининг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назорат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департаменти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директори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DF11067-927F-16BA-9E27-838819097A90}"/>
              </a:ext>
            </a:extLst>
          </p:cNvPr>
          <p:cNvSpPr/>
          <p:nvPr/>
        </p:nvSpPr>
        <p:spPr>
          <a:xfrm rot="10800000" flipH="1" flipV="1">
            <a:off x="789102" y="1292748"/>
            <a:ext cx="10604272" cy="1015663"/>
          </a:xfrm>
          <a:prstGeom prst="rect">
            <a:avLst/>
          </a:prstGeom>
          <a:noFill/>
        </p:spPr>
        <p:txBody>
          <a:bodyPr vert="horz" wrap="square" lIns="91440" tIns="45720" rIns="91440" bIns="45720" anchor="ctr" anchorCtr="0">
            <a:spAutoFit/>
          </a:bodyPr>
          <a:lstStyle/>
          <a:p>
            <a:pPr algn="ctr"/>
            <a:r>
              <a:rPr lang="uz-Cyrl-UZ" sz="3000" b="1" cap="none" spc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ЎЗБЕКИСТОН РЕСПУБЛИКАСИ ПРЕЗИДЕНТИНИНГ</a:t>
            </a:r>
          </a:p>
          <a:p>
            <a:pPr algn="ctr"/>
            <a:r>
              <a:rPr lang="uz-Cyrl-UZ" sz="3000" b="1" cap="none" spc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ФАРМОНИ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90601" y="3053494"/>
            <a:ext cx="10201274" cy="958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ОДИЛ СУДЛОВ СОҲАСИДА ЮҚОРИ МАЛАКАЛИ КАДРЛАР ТАЙЁРЛАШ ТИЗИМИНИ ТУБДАН ТАКОМИЛЛАШТИРИШ ЧОРА-ТАДБИРЛАРИ ТЎҒРИСИДА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40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619B643-004A-455C-928A-7D5BE185B000}"/>
              </a:ext>
            </a:extLst>
          </p:cNvPr>
          <p:cNvSpPr txBox="1"/>
          <p:nvPr/>
        </p:nvSpPr>
        <p:spPr>
          <a:xfrm>
            <a:off x="3546646" y="2542502"/>
            <a:ext cx="5184558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uz-Cyrl-UZ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Эътиборингиз  учун </a:t>
            </a:r>
          </a:p>
          <a:p>
            <a:pPr algn="ctr"/>
            <a:r>
              <a:rPr lang="uz-Cyrl-UZ" sz="3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рахмат!</a:t>
            </a:r>
            <a:endParaRPr lang="ru-RU" sz="3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5">
            <a:extLst>
              <a:ext uri="{FF2B5EF4-FFF2-40B4-BE49-F238E27FC236}">
                <a16:creationId xmlns:a16="http://schemas.microsoft.com/office/drawing/2014/main" id="{2F8B4260-793C-BA89-8F81-548329E37300}"/>
              </a:ext>
            </a:extLst>
          </p:cNvPr>
          <p:cNvSpPr/>
          <p:nvPr/>
        </p:nvSpPr>
        <p:spPr>
          <a:xfrm rot="10800000" flipV="1">
            <a:off x="3754603" y="2278654"/>
            <a:ext cx="4768644" cy="154335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3313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8624" y="555963"/>
            <a:ext cx="11325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юқори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малакали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ҳуқуқшунос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кадрлар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халқаро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стандартлар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асосида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янада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такомиллаштириш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таълим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илм-фан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амалиёт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узвийлигини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таъминлаш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орқали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профессионал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корпусини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шакллантириш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«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Ўзбекистон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2030»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стратегияси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ижросини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таъминлаш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мақсадида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президент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фармони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имзоланди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Picture 2" descr="Ўзбекистон Республикаси Президентининг Фармони - ishonch-doverie.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8" y="2617787"/>
            <a:ext cx="6191250" cy="3486151"/>
          </a:xfrm>
          <a:prstGeom prst="rect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295" endPos="92000" dist="101600" dir="5400000" sy="-100000" algn="bl" rotWithShape="0"/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05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28930" y="272534"/>
            <a:ext cx="31951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>
                <a:solidFill>
                  <a:srgbClr val="00008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Мақсадлар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419" y="1127700"/>
            <a:ext cx="109061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томонлама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етук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замонавий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билим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зарур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кўникмаларга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юқори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малакали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кадрлар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ташкил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номзодларни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судья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аппарати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ходимларининг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малакасини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раҳбарлик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эгаллаш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захирада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таълим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олувчиларда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маданиятини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шакллантиришга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қаратилган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дастурларни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Бўлажак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судяларда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мустақил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холис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беғараз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фақат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қонунга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таянган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адолат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юритишнинг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касбий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кўникмаларини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ривожлантиришга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қаратилган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интерфаол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ўқитиш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услубларини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таълим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жараёнига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татбиқ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этиш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Тингловчи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талабаларда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юксак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маънавий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ахлоқий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фазилатларни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шакллантириш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таълим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жараёнида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коррупцияга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қарши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курашиш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очиқлик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шаффофликни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таъминлашнинг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таъсирчан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механизмларини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қилиш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0078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28930" y="272534"/>
            <a:ext cx="31951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>
                <a:solidFill>
                  <a:srgbClr val="00008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Мақсадлар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0550" y="1213425"/>
            <a:ext cx="1090612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номзодлар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судья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аппарати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ходимларида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замонавий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ахборот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технологиялари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сунъий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интеллект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имкониятларидан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амалиётда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фойдаланиш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кўникмаларини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шакллантириш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фаолиятини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илмий-услубий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жиҳатдан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таъминлаш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фундаментал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амалий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инновацион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тадқиқотлар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ўтказиш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суд-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ҳуқуқ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соҳасидаги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қонунчиликни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такомиллаштириш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бўйича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илмий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асосланган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тавсиялар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ишлаб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чиқиш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ўқув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жараёни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сифатини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қаратилган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идоралараро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тажриба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алмашиш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ҳуқуқшунос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кадрлар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тайёрловчи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шу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жумладан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номзодларни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малакасини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ихтисослашган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хорижий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таълим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илмий-тадқиқот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ташкилотлари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билан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самарали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ҳамкорликни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йўлга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қўйиш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605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3600BBE-66AE-598A-4487-7FD9118B7A58}"/>
              </a:ext>
            </a:extLst>
          </p:cNvPr>
          <p:cNvGrpSpPr/>
          <p:nvPr/>
        </p:nvGrpSpPr>
        <p:grpSpPr>
          <a:xfrm>
            <a:off x="3213284" y="178317"/>
            <a:ext cx="6549841" cy="974208"/>
            <a:chOff x="251708" y="426035"/>
            <a:chExt cx="7172364" cy="974160"/>
          </a:xfrm>
          <a:gradFill>
            <a:gsLst>
              <a:gs pos="11000">
                <a:schemeClr val="tx1">
                  <a:lumMod val="85000"/>
                  <a:alpha val="65000"/>
                </a:schemeClr>
              </a:gs>
              <a:gs pos="33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5" name="Прямоугольник: скругленные углы 9">
              <a:extLst>
                <a:ext uri="{FF2B5EF4-FFF2-40B4-BE49-F238E27FC236}">
                  <a16:creationId xmlns:a16="http://schemas.microsoft.com/office/drawing/2014/main" id="{75D955ED-58EC-92D8-CDD9-3AA621A231EA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рямоугольник: скругленные углы 4">
              <a:extLst>
                <a:ext uri="{FF2B5EF4-FFF2-40B4-BE49-F238E27FC236}">
                  <a16:creationId xmlns:a16="http://schemas.microsoft.com/office/drawing/2014/main" id="{D0B1FC55-E728-5B79-41A2-22EFCB6BAF49}"/>
                </a:ext>
              </a:extLst>
            </p:cNvPr>
            <p:cNvSpPr txBox="1"/>
            <p:nvPr/>
          </p:nvSpPr>
          <p:spPr>
            <a:xfrm>
              <a:off x="251708" y="506032"/>
              <a:ext cx="7172364" cy="81416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algn="ctr"/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Судьялар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олий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мактаби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фаолиятини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тубдан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ислоҳ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қилиш</a:t>
              </a:r>
              <a:endParaRPr lang="ru-RU" sz="10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367577" y="1413583"/>
            <a:ext cx="11738698" cy="954099"/>
            <a:chOff x="335792" y="426035"/>
            <a:chExt cx="7088280" cy="974160"/>
          </a:xfrm>
          <a:gradFill>
            <a:gsLst>
              <a:gs pos="13000">
                <a:schemeClr val="tx1">
                  <a:lumMod val="85000"/>
                  <a:alpha val="65000"/>
                </a:schemeClr>
              </a:gs>
              <a:gs pos="100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11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42276"/>
              <a:ext cx="6993170" cy="94167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кенгаши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Адлия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вазирлиги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ҳамда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таълим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инновациялар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вазирлигининг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кенгаши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ҳузуридаги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мактаби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негизида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Ўзбекистон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Республикаси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Одил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судлов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академиясини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кейинги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ўринларда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— Академия)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ташкил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ҳақидаги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таклифи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маъқуллансин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95250" y="2708742"/>
            <a:ext cx="10565013" cy="1770865"/>
            <a:chOff x="335792" y="473590"/>
            <a:chExt cx="7088280" cy="974160"/>
          </a:xfrm>
          <a:gradFill>
            <a:gsLst>
              <a:gs pos="97000">
                <a:schemeClr val="tx1">
                  <a:lumMod val="85000"/>
                  <a:alpha val="65000"/>
                </a:schemeClr>
              </a:gs>
              <a:gs pos="46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14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73590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таълим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жараёни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устоз-шогирд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анъанаси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асосида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бўлажак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судья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ўқитади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тамойилига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мувофиқ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ташкил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этилади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(б) 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кенгаши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ҳузурида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фаолият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юритувчи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юридик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шахс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мақомига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ихтисослаштирилган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давлат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таълим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илмий-тадқиқот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муассасаси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ҳисобланади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(в) 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мактабининг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барча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мажбуриятлари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бўйича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вориси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ҳисобланади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537042" y="4820667"/>
            <a:ext cx="10218596" cy="1942083"/>
            <a:chOff x="335792" y="473590"/>
            <a:chExt cx="7088280" cy="974160"/>
          </a:xfrm>
          <a:gradFill>
            <a:gsLst>
              <a:gs pos="97000">
                <a:schemeClr val="tx1">
                  <a:lumMod val="85000"/>
                  <a:alpha val="65000"/>
                </a:schemeClr>
              </a:gs>
              <a:gs pos="46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25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73590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521145"/>
              <a:ext cx="6993170" cy="87905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кенгаши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раисининг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тақдимномасига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мувофиқ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Ўзбекистон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Республикаси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Президенти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томонидан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лавозимга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тайинланадиган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лавозимидан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озод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қилинадиган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ректор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раҳбарлик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қилади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(д) 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ректори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меҳнатга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тўлаш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моддий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рағбатлантириш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тиббий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транспорт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таъминоти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шартларига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кўра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раисининг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ўринбосарига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тенглаштирилади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(ж) 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проректорлари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кенгаши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раиси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билан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келишилган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ҳолда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ректори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томонидан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лавозимга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тайинланади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лавозимидан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озод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қилинади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  <p:sp>
        <p:nvSpPr>
          <p:cNvPr id="28" name="Выгнутая влево стрелка 27"/>
          <p:cNvSpPr/>
          <p:nvPr/>
        </p:nvSpPr>
        <p:spPr>
          <a:xfrm rot="2081159">
            <a:off x="2332326" y="142882"/>
            <a:ext cx="678543" cy="1147088"/>
          </a:xfrm>
          <a:prstGeom prst="curvedRightArrow">
            <a:avLst>
              <a:gd name="adj1" fmla="val 13435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Выгнутая влево стрелка 28"/>
          <p:cNvSpPr/>
          <p:nvPr/>
        </p:nvSpPr>
        <p:spPr>
          <a:xfrm rot="1921211" flipH="1">
            <a:off x="11041808" y="2530153"/>
            <a:ext cx="793522" cy="1666891"/>
          </a:xfrm>
          <a:prstGeom prst="curvedRightArrow">
            <a:avLst>
              <a:gd name="adj1" fmla="val 13435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лево стрелка 29"/>
          <p:cNvSpPr/>
          <p:nvPr/>
        </p:nvSpPr>
        <p:spPr>
          <a:xfrm rot="20341522">
            <a:off x="484711" y="4732782"/>
            <a:ext cx="746234" cy="1465354"/>
          </a:xfrm>
          <a:prstGeom prst="curvedRightArrow">
            <a:avLst>
              <a:gd name="adj1" fmla="val 13435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81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3600BBE-66AE-598A-4487-7FD9118B7A58}"/>
              </a:ext>
            </a:extLst>
          </p:cNvPr>
          <p:cNvGrpSpPr/>
          <p:nvPr/>
        </p:nvGrpSpPr>
        <p:grpSpPr>
          <a:xfrm>
            <a:off x="3213284" y="178317"/>
            <a:ext cx="6549841" cy="974208"/>
            <a:chOff x="251708" y="426035"/>
            <a:chExt cx="7172364" cy="974160"/>
          </a:xfrm>
          <a:gradFill>
            <a:gsLst>
              <a:gs pos="11000">
                <a:schemeClr val="tx1">
                  <a:lumMod val="85000"/>
                  <a:alpha val="65000"/>
                </a:schemeClr>
              </a:gs>
              <a:gs pos="33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5" name="Прямоугольник: скругленные углы 9">
              <a:extLst>
                <a:ext uri="{FF2B5EF4-FFF2-40B4-BE49-F238E27FC236}">
                  <a16:creationId xmlns:a16="http://schemas.microsoft.com/office/drawing/2014/main" id="{75D955ED-58EC-92D8-CDD9-3AA621A231EA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рямоугольник: скругленные углы 4">
              <a:extLst>
                <a:ext uri="{FF2B5EF4-FFF2-40B4-BE49-F238E27FC236}">
                  <a16:creationId xmlns:a16="http://schemas.microsoft.com/office/drawing/2014/main" id="{D0B1FC55-E728-5B79-41A2-22EFCB6BAF49}"/>
                </a:ext>
              </a:extLst>
            </p:cNvPr>
            <p:cNvSpPr txBox="1"/>
            <p:nvPr/>
          </p:nvSpPr>
          <p:spPr>
            <a:xfrm>
              <a:off x="251708" y="506032"/>
              <a:ext cx="7172364" cy="81416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algn="ctr"/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Судьялар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олий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мактаби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фаолиятини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тубдан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ислоҳ</a:t>
              </a:r>
              <a:r>
                <a:rPr lang="ru-RU" sz="2000" b="1" dirty="0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ru-RU" sz="2000" b="1" dirty="0" err="1" smtClean="0">
                  <a:solidFill>
                    <a:srgbClr val="00008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қилиш</a:t>
              </a:r>
              <a:endParaRPr lang="ru-RU" sz="1000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333500" y="1708858"/>
            <a:ext cx="10420349" cy="1062917"/>
            <a:chOff x="335792" y="426035"/>
            <a:chExt cx="7088280" cy="974160"/>
          </a:xfrm>
          <a:gradFill>
            <a:gsLst>
              <a:gs pos="13000">
                <a:schemeClr val="tx1">
                  <a:lumMod val="85000"/>
                  <a:alpha val="65000"/>
                </a:schemeClr>
              </a:gs>
              <a:gs pos="100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11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42276"/>
              <a:ext cx="6993170" cy="94167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проректорлари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профессор-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ўқитувчиларига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бошқа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ходимларига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эса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аппарати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ходимлари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белгиланган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меҳнатга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тўлаш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моддий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рағбатлантириш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тиббий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транспорт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таъминоти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шартлари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бошқа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имтиёзлар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татбиқ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этилади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333500" y="3041416"/>
            <a:ext cx="10420349" cy="1625834"/>
            <a:chOff x="335792" y="473590"/>
            <a:chExt cx="7088280" cy="974160"/>
          </a:xfrm>
          <a:gradFill>
            <a:gsLst>
              <a:gs pos="97000">
                <a:schemeClr val="tx1">
                  <a:lumMod val="85000"/>
                  <a:alpha val="65000"/>
                </a:schemeClr>
              </a:gs>
              <a:gs pos="46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14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73590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олдинги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жойи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бўйича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ҳарбий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махсус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даражали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унвонлар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ҳамда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малака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мансаб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даражасига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ходимларига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назарда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тутилган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мансаб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тегишлилигича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берилади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кўп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йиллик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хизматлари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устама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қўшимча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тўловлар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тўланади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уларнинг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даври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ҳарбий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махсус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даражали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унвонлар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ҳамда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малака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мансаб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даражаларини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зарур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стажига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қўшилади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333500" y="4936891"/>
            <a:ext cx="10420349" cy="1359134"/>
            <a:chOff x="335792" y="473590"/>
            <a:chExt cx="7088280" cy="974160"/>
          </a:xfrm>
          <a:gradFill>
            <a:gsLst>
              <a:gs pos="97000">
                <a:schemeClr val="tx1">
                  <a:lumMod val="85000"/>
                  <a:alpha val="65000"/>
                </a:schemeClr>
              </a:gs>
              <a:gs pos="46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25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73590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521145"/>
              <a:ext cx="6993170" cy="87905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	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жалб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малака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даражасига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уларга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тенглаштирилган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шахсларда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судья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белгиланган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устама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қўшимча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тўловлар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имтиёзлар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тиббий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пенсия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таъминоти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шароитлари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сақлаб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қолинади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Ушбу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шахсларнинг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Академияда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вақти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стажига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қўшилади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0" name="Прямая соединительная линия 29"/>
          <p:cNvCxnSpPr/>
          <p:nvPr/>
        </p:nvCxnSpPr>
        <p:spPr>
          <a:xfrm flipH="1">
            <a:off x="539065" y="665420"/>
            <a:ext cx="2674220" cy="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539065" y="665423"/>
            <a:ext cx="0" cy="1574893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11" idx="1"/>
          </p:cNvCxnSpPr>
          <p:nvPr/>
        </p:nvCxnSpPr>
        <p:spPr>
          <a:xfrm flipH="1" flipV="1">
            <a:off x="539066" y="2240316"/>
            <a:ext cx="794434" cy="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539065" y="2240317"/>
            <a:ext cx="5665" cy="1607903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539065" y="3848220"/>
            <a:ext cx="794434" cy="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534816" y="3815210"/>
            <a:ext cx="9914" cy="1801247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 flipV="1">
            <a:off x="534816" y="5616457"/>
            <a:ext cx="798683" cy="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02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9800" y="238809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Судьяларни</a:t>
            </a:r>
            <a:r>
              <a:rPr lang="ru-RU" sz="28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8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тайёрлаш</a:t>
            </a:r>
            <a:r>
              <a:rPr lang="ru-RU" sz="28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тизимини</a:t>
            </a:r>
            <a:r>
              <a:rPr lang="ru-RU" sz="28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тубдан</a:t>
            </a:r>
            <a:r>
              <a:rPr lang="ru-RU" sz="28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такомиллаштириш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233307"/>
            <a:ext cx="11506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номзодларни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Академиянинг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олти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ойлик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кейинги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ўринларда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давлат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гранти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асосида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ихтисосликлари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бўйича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ташкил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этилади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қабул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қилинган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шахслар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уларнинг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эгаллаган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бутун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ўқиш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даври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мобайнида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сақланган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ҳолда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асосий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жойи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бўйича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лавозимидан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озод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қилинади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тингловчиларига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судья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ёрдамчисининг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ойлик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меҳнатига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ҳақ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тўлаш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фонди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миқдорида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ойда</a:t>
            </a:r>
            <a:r>
              <a:rPr lang="ru-RU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стипендия </a:t>
            </a:r>
            <a:r>
              <a:rPr lang="ru-RU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тўланади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курсларига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қабул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қилиш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психология, чет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тиллари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ихтисослиги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бўйича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тест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синовларини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ўтказиш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ҳамда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олий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кенгаши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томонидан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ташкил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этиладиган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идоралараро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комиссия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томонидан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ўтказиладиган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ёзма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имтиҳон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якка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тартибдаги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суҳбатдан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иборат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танлов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орқали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амалга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оширилади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 Бунда тест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синовлари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Академия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буюртмасига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биноан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Билим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малакаларни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баҳолаш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агентлиги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томонидан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амалга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оширилади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							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касбий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қайта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тайёрлаш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муваффақиятли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тугатганлиги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тўғрисидаги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сертификатга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шахслар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аризасига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судьялик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лавозимларига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ўтказиладиган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танловларда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иштирок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этадилар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95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9800" y="238809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Академияда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оширишнинг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янгича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услубларини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татбиқ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233307"/>
            <a:ext cx="11506200" cy="465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Академияда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судья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аппарати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ходимларининг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мажбурий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малакасини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оширишнинг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қуйидаги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тартиби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этилсин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беш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муддатга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тайинланган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икки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икки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ҳафтадан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бўлмаган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муддатга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тайинланган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икки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ҳафтадан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бўлмаган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Олий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раислари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раис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ўринбосарлари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муддатсиз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даврга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тайинланган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ҳафтадан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бўлмаган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фаолият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самарадорлиги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рейтингининг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паст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кўрсаткичларига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судьялар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навбатдан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ташқари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икки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ҳафтадан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бўлмаган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аппарати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ходимлари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(судья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ёрдамчиси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девонхона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архив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мудирлари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—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икки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ҳафтадан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бўлмаган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малака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ошириш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курсларида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ўқитилади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67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1000"/>
                <a:alpha val="4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7">
            <a:extLst>
              <a:ext uri="{FF2B5EF4-FFF2-40B4-BE49-F238E27FC236}">
                <a16:creationId xmlns:a16="http://schemas.microsoft.com/office/drawing/2014/main" id="{E6C223F9-8651-F993-13E7-1F4EDB40546D}"/>
              </a:ext>
            </a:extLst>
          </p:cNvPr>
          <p:cNvSpPr/>
          <p:nvPr/>
        </p:nvSpPr>
        <p:spPr>
          <a:xfrm>
            <a:off x="3733800" y="272263"/>
            <a:ext cx="6134100" cy="516606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2BF62-3BAC-9F6F-3D2F-0FED8BDEB725}"/>
              </a:ext>
            </a:extLst>
          </p:cNvPr>
          <p:cNvSpPr txBox="1"/>
          <p:nvPr/>
        </p:nvSpPr>
        <p:spPr>
          <a:xfrm>
            <a:off x="1915469" y="286807"/>
            <a:ext cx="9024657" cy="435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20000"/>
              </a:lnSpc>
              <a:spcAft>
                <a:spcPts val="800"/>
              </a:spcAft>
            </a:pPr>
            <a:r>
              <a:rPr lang="uz-Cyrl-UZ" sz="20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Академияда ўқитишни ташкил этиш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30">
            <a:extLst>
              <a:ext uri="{FF2B5EF4-FFF2-40B4-BE49-F238E27FC236}">
                <a16:creationId xmlns:a16="http://schemas.microsoft.com/office/drawing/2014/main" id="{1122D007-AFB4-426B-18F0-E8862DEA971B}"/>
              </a:ext>
            </a:extLst>
          </p:cNvPr>
          <p:cNvSpPr/>
          <p:nvPr/>
        </p:nvSpPr>
        <p:spPr>
          <a:xfrm>
            <a:off x="749094" y="1691175"/>
            <a:ext cx="2136981" cy="455722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05A62DBC-F1C3-ADF6-893B-726C773CEE26}"/>
              </a:ext>
            </a:extLst>
          </p:cNvPr>
          <p:cNvCxnSpPr>
            <a:cxnSpLocks/>
          </p:cNvCxnSpPr>
          <p:nvPr/>
        </p:nvCxnSpPr>
        <p:spPr>
          <a:xfrm flipH="1">
            <a:off x="1817583" y="530566"/>
            <a:ext cx="1916217" cy="18292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C070E195-B751-02CF-7BED-5428C56FBA4D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1817585" y="530566"/>
            <a:ext cx="1690" cy="1160609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17482" y="2551538"/>
            <a:ext cx="20002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z-Cyrl-UZ" sz="16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Академияда 2026/2027 ўқув йилидан бошлаб «Суд фаолияти» мутахассислиги бўйича амалий магистратура дастури асосида ўқитиш ташкил этилсин</a:t>
            </a:r>
            <a:endParaRPr lang="ru-RU" sz="1600" dirty="0">
              <a:solidFill>
                <a:schemeClr val="accent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3543301" y="1691175"/>
            <a:ext cx="8292512" cy="4557225"/>
            <a:chOff x="8128054" y="2675741"/>
            <a:chExt cx="3574028" cy="3645381"/>
          </a:xfrm>
        </p:grpSpPr>
        <p:sp>
          <p:nvSpPr>
            <p:cNvPr id="15" name="Прямоугольник: скругленные углы 42">
              <a:extLst>
                <a:ext uri="{FF2B5EF4-FFF2-40B4-BE49-F238E27FC236}">
                  <a16:creationId xmlns:a16="http://schemas.microsoft.com/office/drawing/2014/main" id="{3B8D2B06-2555-8A99-F487-55460B962FC5}"/>
                </a:ext>
              </a:extLst>
            </p:cNvPr>
            <p:cNvSpPr/>
            <p:nvPr/>
          </p:nvSpPr>
          <p:spPr>
            <a:xfrm>
              <a:off x="8128054" y="2675741"/>
              <a:ext cx="3574028" cy="3645381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177316" y="2864369"/>
              <a:ext cx="3485336" cy="28312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uz-Cyrl-UZ" sz="1600" b="1" dirty="0" smtClean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магистратура босқичида ўқув жараёни таълимнинг кундузги ва кечки шаклларида ташкил этилади;</a:t>
              </a:r>
            </a:p>
            <a:p>
              <a:pPr algn="just"/>
              <a:r>
                <a:rPr lang="uz-Cyrl-UZ" sz="1600" b="1" dirty="0" smtClean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Академияга қабул қилишда номзодларнинг муайян тоифаларига республиканинг бошқа олий таълим ташкилотларига кириш учун қонунчилик ҳужжатларида назарда тутилган имтиёзлар татбиқ этилмайди;</a:t>
              </a:r>
            </a:p>
            <a:p>
              <a:pPr algn="just"/>
              <a:r>
                <a:rPr lang="uz-Cyrl-UZ" sz="1600" b="1" dirty="0" smtClean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Академияда таълим олиш муддати магистратура дастури бўйича бир йилни ташкил этиб, битирувчиларга олий юридик таълимнинг тегишли босқичини якунлаганлигини тасдиқловчи давлат намунасидаги диплом берилади;</a:t>
              </a:r>
            </a:p>
            <a:p>
              <a:pPr algn="just"/>
              <a:r>
                <a:rPr lang="uz-Cyrl-UZ" sz="1600" b="1" dirty="0" smtClean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Академия магистратура дастурлари бўйича қабул параметрлари ҳар йили Академия Кенгаши таклифи асосида Судьялар олий кенгаши томонидан тасдиқланади;</a:t>
              </a:r>
            </a:p>
            <a:p>
              <a:pPr algn="just"/>
              <a:r>
                <a:rPr lang="uz-Cyrl-UZ" sz="1600" b="1" dirty="0" smtClean="0">
                  <a:solidFill>
                    <a:schemeClr val="accent1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Академия магистратурасида ўқитиш тўлов-контракт асосида ташкил этилиб, унинг қиймати Академия Кенгаши ва Судьялар олий кенгаши томонидан белгиланади.</a:t>
              </a:r>
            </a:p>
          </p:txBody>
        </p:sp>
      </p:grp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C070E195-B751-02CF-7BED-5428C56FBA4D}"/>
              </a:ext>
            </a:extLst>
          </p:cNvPr>
          <p:cNvCxnSpPr>
            <a:cxnSpLocks/>
          </p:cNvCxnSpPr>
          <p:nvPr/>
        </p:nvCxnSpPr>
        <p:spPr>
          <a:xfrm>
            <a:off x="2886075" y="3828810"/>
            <a:ext cx="657226" cy="0"/>
          </a:xfrm>
          <a:prstGeom prst="straightConnector1">
            <a:avLst/>
          </a:prstGeom>
          <a:ln w="76200">
            <a:solidFill>
              <a:schemeClr val="bg1">
                <a:alpha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98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15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5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65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1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519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Ulugbek Taylakov</cp:lastModifiedBy>
  <cp:revision>19</cp:revision>
  <dcterms:created xsi:type="dcterms:W3CDTF">2025-09-09T14:46:54Z</dcterms:created>
  <dcterms:modified xsi:type="dcterms:W3CDTF">2026-01-09T09:53:15Z</dcterms:modified>
</cp:coreProperties>
</file>