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5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CC5749D3-4D9A-4B8F-907E-8E272803DB10}">
          <p14:sldIdLst>
            <p14:sldId id="256"/>
            <p14:sldId id="257"/>
            <p14:sldId id="258"/>
            <p14:sldId id="259"/>
            <p14:sldId id="260"/>
            <p14:sldId id="262"/>
            <p14:sldId id="263"/>
            <p14:sldId id="264"/>
            <p14:sldId id="265"/>
            <p14:sldId id="266"/>
            <p14:sldId id="267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8B9A53-928B-458B-8BAB-1EBF3CC5EFFC}" type="datetimeFigureOut">
              <a:rPr lang="ru-RU" smtClean="0"/>
              <a:t>09.01.2026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D8B394-06D4-4915-8829-C06F0AEBE73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69405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D8B394-06D4-4915-8829-C06F0AEBE737}" type="slidenum">
              <a:rPr lang="ru-RU" smtClean="0"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93195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D8B394-06D4-4915-8829-C06F0AEBE737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33703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D8B394-06D4-4915-8829-C06F0AEBE737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31075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D8B394-06D4-4915-8829-C06F0AEBE737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63191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ECDD7-2126-4E16-8D67-C9E48B1E09A9}" type="datetimeFigureOut">
              <a:rPr lang="ru-RU" smtClean="0"/>
              <a:t>09.01.2026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3A99E-F930-4B7F-8456-3258B97B8D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30157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ECDD7-2126-4E16-8D67-C9E48B1E09A9}" type="datetimeFigureOut">
              <a:rPr lang="ru-RU" smtClean="0"/>
              <a:t>09.01.2026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3A99E-F930-4B7F-8456-3258B97B8D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22627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ECDD7-2126-4E16-8D67-C9E48B1E09A9}" type="datetimeFigureOut">
              <a:rPr lang="ru-RU" smtClean="0"/>
              <a:t>09.01.2026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3A99E-F930-4B7F-8456-3258B97B8D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66821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ECDD7-2126-4E16-8D67-C9E48B1E09A9}" type="datetimeFigureOut">
              <a:rPr lang="ru-RU" smtClean="0"/>
              <a:t>09.01.2026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3A99E-F930-4B7F-8456-3258B97B8D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6796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ECDD7-2126-4E16-8D67-C9E48B1E09A9}" type="datetimeFigureOut">
              <a:rPr lang="ru-RU" smtClean="0"/>
              <a:t>09.01.2026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3A99E-F930-4B7F-8456-3258B97B8D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53020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ECDD7-2126-4E16-8D67-C9E48B1E09A9}" type="datetimeFigureOut">
              <a:rPr lang="ru-RU" smtClean="0"/>
              <a:t>09.01.2026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3A99E-F930-4B7F-8456-3258B97B8D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9578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ECDD7-2126-4E16-8D67-C9E48B1E09A9}" type="datetimeFigureOut">
              <a:rPr lang="ru-RU" smtClean="0"/>
              <a:t>09.01.2026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3A99E-F930-4B7F-8456-3258B97B8D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4429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ECDD7-2126-4E16-8D67-C9E48B1E09A9}" type="datetimeFigureOut">
              <a:rPr lang="ru-RU" smtClean="0"/>
              <a:t>09.01.2026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3A99E-F930-4B7F-8456-3258B97B8D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99432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ECDD7-2126-4E16-8D67-C9E48B1E09A9}" type="datetimeFigureOut">
              <a:rPr lang="ru-RU" smtClean="0"/>
              <a:t>09.01.2026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3A99E-F930-4B7F-8456-3258B97B8D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26092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ECDD7-2126-4E16-8D67-C9E48B1E09A9}" type="datetimeFigureOut">
              <a:rPr lang="ru-RU" smtClean="0"/>
              <a:t>09.01.2026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3A99E-F930-4B7F-8456-3258B97B8D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45616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ECDD7-2126-4E16-8D67-C9E48B1E09A9}" type="datetimeFigureOut">
              <a:rPr lang="ru-RU" smtClean="0"/>
              <a:t>09.01.2026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53A99E-F930-4B7F-8456-3258B97B8D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95538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2ECDD7-2126-4E16-8D67-C9E48B1E09A9}" type="datetimeFigureOut">
              <a:rPr lang="ru-RU" smtClean="0"/>
              <a:t>09.01.2026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53A99E-F930-4B7F-8456-3258B97B8D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12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39" r:id="rId4"/>
    <p:sldLayoutId id="2147483740" r:id="rId5"/>
    <p:sldLayoutId id="2147483741" r:id="rId6"/>
    <p:sldLayoutId id="2147483742" r:id="rId7"/>
    <p:sldLayoutId id="2147483743" r:id="rId8"/>
    <p:sldLayoutId id="2147483744" r:id="rId9"/>
    <p:sldLayoutId id="2147483745" r:id="rId10"/>
    <p:sldLayoutId id="214748374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lex.uz/docs/5030957#5031885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20000"/>
                <a:lumOff val="80000"/>
              </a:schemeClr>
            </a:gs>
            <a:gs pos="68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B6B3B9D-D6FC-2BED-3515-746F95D9BFB1}"/>
              </a:ext>
            </a:extLst>
          </p:cNvPr>
          <p:cNvSpPr txBox="1"/>
          <p:nvPr/>
        </p:nvSpPr>
        <p:spPr>
          <a:xfrm>
            <a:off x="5418923" y="5189085"/>
            <a:ext cx="6280726" cy="11828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r">
              <a:lnSpc>
                <a:spcPct val="107000"/>
              </a:lnSpc>
              <a:spcAft>
                <a:spcPts val="800"/>
              </a:spcAft>
            </a:pPr>
            <a:r>
              <a:rPr lang="uz-Cyrl-UZ" sz="2000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Тургунов Баходиржон Абдурахимович</a:t>
            </a:r>
            <a:r>
              <a:rPr lang="uz-Cyrl-UZ" sz="2000" dirty="0" smtClean="0">
                <a:effectLst/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,</a:t>
            </a:r>
            <a:endParaRPr lang="ru-RU" dirty="0" smtClean="0"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  <a:p>
            <a:pPr indent="450215" algn="r">
              <a:lnSpc>
                <a:spcPct val="107000"/>
              </a:lnSpc>
              <a:spcAft>
                <a:spcPts val="800"/>
              </a:spcAft>
            </a:pPr>
            <a:r>
              <a:rPr lang="ru-RU" sz="20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“</a:t>
            </a:r>
            <a:r>
              <a:rPr lang="ru-RU" sz="2000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Ўзагросуғурта</a:t>
            </a:r>
            <a:r>
              <a:rPr lang="ru-RU" sz="20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” АЖ </a:t>
            </a:r>
            <a:r>
              <a:rPr lang="ru-RU" sz="2000" dirty="0" err="1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Бошқарувининг</a:t>
            </a:r>
            <a:r>
              <a:rPr lang="ru-RU" sz="2000" dirty="0" smtClean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Комплаенс</a:t>
            </a:r>
            <a:r>
              <a:rPr lang="ru-RU" sz="20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назорат</a:t>
            </a:r>
            <a:r>
              <a:rPr lang="ru-RU" sz="20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департаменти</a:t>
            </a:r>
            <a:r>
              <a:rPr lang="ru-RU" sz="2000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директори</a:t>
            </a:r>
            <a:endParaRPr lang="ru-RU" dirty="0">
              <a:effectLst/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BDF11067-927F-16BA-9E27-838819097A90}"/>
              </a:ext>
            </a:extLst>
          </p:cNvPr>
          <p:cNvSpPr/>
          <p:nvPr/>
        </p:nvSpPr>
        <p:spPr>
          <a:xfrm rot="10800000" flipH="1" flipV="1">
            <a:off x="836727" y="1257017"/>
            <a:ext cx="10604272" cy="1015663"/>
          </a:xfrm>
          <a:prstGeom prst="rect">
            <a:avLst/>
          </a:prstGeom>
          <a:noFill/>
        </p:spPr>
        <p:txBody>
          <a:bodyPr vert="horz" wrap="square" lIns="91440" tIns="45720" rIns="91440" bIns="45720" anchor="ctr" anchorCtr="0">
            <a:spAutoFit/>
          </a:bodyPr>
          <a:lstStyle/>
          <a:p>
            <a:pPr algn="ctr"/>
            <a:r>
              <a:rPr lang="uz-Cyrl-UZ" sz="3000" b="1" cap="none" spc="0" dirty="0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ЎЗБЕКИСТОН РЕСПУБЛИКАСИ ПРЕЗИДЕНТИНИНГ</a:t>
            </a:r>
          </a:p>
          <a:p>
            <a:pPr algn="ctr"/>
            <a:r>
              <a:rPr lang="uz-Cyrl-UZ" sz="3000" b="1" cap="none" spc="0" dirty="0" smtClean="0">
                <a:ln w="0"/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ФАРМОНИ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0" y="0"/>
            <a:ext cx="12192000" cy="0"/>
          </a:xfrm>
          <a:prstGeom prst="line">
            <a:avLst/>
          </a:prstGeom>
          <a:ln w="85725" cmpd="tri">
            <a:solidFill>
              <a:schemeClr val="accent1">
                <a:lumMod val="7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0" y="6848475"/>
            <a:ext cx="12192000" cy="0"/>
          </a:xfrm>
          <a:prstGeom prst="line">
            <a:avLst/>
          </a:prstGeom>
          <a:ln w="85725" cmpd="tri">
            <a:solidFill>
              <a:schemeClr val="accent1">
                <a:lumMod val="7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0" y="0"/>
            <a:ext cx="0" cy="6858000"/>
          </a:xfrm>
          <a:prstGeom prst="line">
            <a:avLst/>
          </a:prstGeom>
          <a:ln w="85725" cmpd="tri">
            <a:solidFill>
              <a:schemeClr val="accent1">
                <a:lumMod val="7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12182475" y="-19878"/>
            <a:ext cx="0" cy="6858000"/>
          </a:xfrm>
          <a:prstGeom prst="line">
            <a:avLst/>
          </a:prstGeom>
          <a:ln w="85725" cmpd="tri">
            <a:solidFill>
              <a:schemeClr val="accent1">
                <a:lumMod val="7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flipH="1">
            <a:off x="92075" y="280574"/>
            <a:ext cx="3175" cy="6267035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H="1">
            <a:off x="12087226" y="280574"/>
            <a:ext cx="3175" cy="6267035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Прямоугольник 20"/>
          <p:cNvSpPr/>
          <p:nvPr/>
        </p:nvSpPr>
        <p:spPr>
          <a:xfrm>
            <a:off x="990601" y="3053494"/>
            <a:ext cx="1020127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latin typeface="Cambria" panose="02040503050406030204" pitchFamily="18" charset="0"/>
                <a:ea typeface="Cambria" panose="02040503050406030204" pitchFamily="18" charset="0"/>
              </a:rPr>
              <a:t>СУДЛАР ФАОЛИЯТИГА СУНЪИЙ ИНТЕЛЛЕКТ ТЕХНОЛОГИЯЛАРИНИ ЖОРИЙ ЭТИШ ОРҚАЛИ ОДИЛ СУДЛОВГА ЭРИШИШ ДАРАЖАСИНИ ОШИРИШ ҲАМДА СУД ТИЗИМИНИНГ МОДДИЙ-ТЕХНИК ТАЪМИНОТИНИ ЯХШИЛАШГА ДОИР ҚЎШИМЧА ЧОРА-ТАДБИРЛАР ТЎҒРИСИДА</a:t>
            </a:r>
            <a:endParaRPr lang="ru-RU" sz="2000" b="1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1840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20000"/>
                <a:lumOff val="80000"/>
              </a:schemeClr>
            </a:gs>
            <a:gs pos="68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Прямая соединительная линия 9"/>
          <p:cNvCxnSpPr/>
          <p:nvPr/>
        </p:nvCxnSpPr>
        <p:spPr>
          <a:xfrm>
            <a:off x="0" y="0"/>
            <a:ext cx="12192000" cy="0"/>
          </a:xfrm>
          <a:prstGeom prst="line">
            <a:avLst/>
          </a:prstGeom>
          <a:ln w="85725" cmpd="tri">
            <a:solidFill>
              <a:schemeClr val="accent1">
                <a:lumMod val="7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0" y="6848475"/>
            <a:ext cx="12192000" cy="0"/>
          </a:xfrm>
          <a:prstGeom prst="line">
            <a:avLst/>
          </a:prstGeom>
          <a:ln w="85725" cmpd="tri">
            <a:solidFill>
              <a:schemeClr val="accent1">
                <a:lumMod val="7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0" y="0"/>
            <a:ext cx="0" cy="6858000"/>
          </a:xfrm>
          <a:prstGeom prst="line">
            <a:avLst/>
          </a:prstGeom>
          <a:ln w="85725" cmpd="tri">
            <a:solidFill>
              <a:schemeClr val="accent1">
                <a:lumMod val="7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12182475" y="-19878"/>
            <a:ext cx="0" cy="6858000"/>
          </a:xfrm>
          <a:prstGeom prst="line">
            <a:avLst/>
          </a:prstGeom>
          <a:ln w="85725" cmpd="tri">
            <a:solidFill>
              <a:schemeClr val="accent1">
                <a:lumMod val="7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flipH="1">
            <a:off x="92075" y="280574"/>
            <a:ext cx="3175" cy="6267035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H="1">
            <a:off x="12087226" y="280574"/>
            <a:ext cx="3175" cy="6267035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2776537" y="300867"/>
            <a:ext cx="664368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err="1">
                <a:solidFill>
                  <a:srgbClr val="00008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Рақамли</a:t>
            </a:r>
            <a:r>
              <a:rPr lang="ru-RU" sz="2000" b="1" dirty="0">
                <a:solidFill>
                  <a:srgbClr val="00008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8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технологияларни</a:t>
            </a:r>
            <a:r>
              <a:rPr lang="ru-RU" sz="2000" b="1" dirty="0">
                <a:solidFill>
                  <a:srgbClr val="00008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8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жорий</a:t>
            </a:r>
            <a:r>
              <a:rPr lang="ru-RU" sz="2000" b="1" dirty="0">
                <a:solidFill>
                  <a:srgbClr val="00008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8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этиш</a:t>
            </a:r>
            <a:r>
              <a:rPr lang="ru-RU" sz="2000" b="1" dirty="0">
                <a:solidFill>
                  <a:srgbClr val="00008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8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орқали</a:t>
            </a:r>
            <a:r>
              <a:rPr lang="ru-RU" sz="2000" b="1" dirty="0">
                <a:solidFill>
                  <a:srgbClr val="00008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суд </a:t>
            </a:r>
            <a:r>
              <a:rPr lang="ru-RU" sz="2000" b="1" dirty="0" err="1">
                <a:solidFill>
                  <a:srgbClr val="00008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ишларини</a:t>
            </a:r>
            <a:r>
              <a:rPr lang="ru-RU" sz="2000" b="1" dirty="0">
                <a:solidFill>
                  <a:srgbClr val="00008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8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юритиш</a:t>
            </a:r>
            <a:r>
              <a:rPr lang="ru-RU" sz="2000" b="1" dirty="0">
                <a:solidFill>
                  <a:srgbClr val="00008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8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самарадорлигини</a:t>
            </a:r>
            <a:r>
              <a:rPr lang="ru-RU" sz="2000" b="1" dirty="0">
                <a:solidFill>
                  <a:srgbClr val="00008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8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ошириш</a:t>
            </a:r>
            <a:endParaRPr lang="ru-RU" sz="20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58800" y="1309619"/>
            <a:ext cx="11160126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Вазирлар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Маҳкамаси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(А.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Арипов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) 2025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йил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1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октябрга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қадар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маъмурий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жазо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қўллаш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ваколатига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эга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вазирлик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ва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идоралар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томонидан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маъмурий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иш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билан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боғлиқ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бўлган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барча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ҳужжатларни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Ички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ишлар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вазирлигининг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«E-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ma’muriy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ish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»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ахборот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тизими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орқали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судларга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тўлиқ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электрон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шаклда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тақдим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этиб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бориш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тартибини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йўлга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қўйсин</a:t>
            </a:r>
            <a:r>
              <a:rPr lang="ru-RU" dirty="0" smtClean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.</a:t>
            </a:r>
            <a:endParaRPr lang="en-US" dirty="0" smtClean="0">
              <a:solidFill>
                <a:srgbClr val="000000"/>
              </a:solidFill>
              <a:latin typeface="Cambria" panose="02040503050406030204" pitchFamily="18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dirty="0" err="1" smtClean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Олий</a:t>
            </a:r>
            <a:r>
              <a:rPr lang="ru-RU" dirty="0" smtClean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суднинг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Ахборот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-коммуникация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технологияларини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жорий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қилиш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ва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ахборот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хавфсизлигини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таъминлаш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бошқармаси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негизида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Рақамли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технологиялар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ва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сунъий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интеллект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департаменти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кейинги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ўринларда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— Департамент)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ташкил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этилсин</a:t>
            </a:r>
            <a:r>
              <a:rPr lang="ru-RU" dirty="0" smtClean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.</a:t>
            </a:r>
            <a:endParaRPr lang="en-US" dirty="0" smtClean="0">
              <a:solidFill>
                <a:srgbClr val="000000"/>
              </a:solidFill>
              <a:latin typeface="Cambria" panose="02040503050406030204" pitchFamily="18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dirty="0" err="1" smtClean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Рақамли</a:t>
            </a:r>
            <a:r>
              <a:rPr lang="ru-RU" dirty="0" smtClean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технологиялар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вазирлиги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ва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«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Давлат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ахборот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тизимларини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яратиш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ва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қўллаб-қувватлаш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бўйича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ягона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интегратор — «UZINFOCOM» МЧЖ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ҳамда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Департамент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судлар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фаолиятига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«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Рақамли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суд»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концепциясини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босқичма-босқич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жорий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этиш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учун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масъул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этиб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белгилансин</a:t>
            </a:r>
            <a:r>
              <a:rPr lang="ru-RU" dirty="0" smtClean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.</a:t>
            </a:r>
            <a:endParaRPr lang="en-US" dirty="0" smtClean="0">
              <a:solidFill>
                <a:srgbClr val="000000"/>
              </a:solidFill>
              <a:latin typeface="Cambria" panose="02040503050406030204" pitchFamily="18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Рақамли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технологиялар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вазирлиги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2025 — 2027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йилларга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мўлжалланган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суд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соҳасини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рақамлаштириш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ва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одил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судлов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жараёнларига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замонавий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ахборот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технологияларини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жорий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этиш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дастури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доирасида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рақамли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трансформация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жараёнларини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самарали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ташкил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этиш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ва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амалга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оширишда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Департаментга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ҳар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томонлама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амалий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ёрдам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кўрсатсин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679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20000"/>
                <a:lumOff val="80000"/>
              </a:schemeClr>
            </a:gs>
            <a:gs pos="68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Прямая соединительная линия 9"/>
          <p:cNvCxnSpPr/>
          <p:nvPr/>
        </p:nvCxnSpPr>
        <p:spPr>
          <a:xfrm>
            <a:off x="0" y="0"/>
            <a:ext cx="12192000" cy="0"/>
          </a:xfrm>
          <a:prstGeom prst="line">
            <a:avLst/>
          </a:prstGeom>
          <a:ln w="85725" cmpd="tri">
            <a:solidFill>
              <a:schemeClr val="accent1">
                <a:lumMod val="7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0" y="6848475"/>
            <a:ext cx="12192000" cy="0"/>
          </a:xfrm>
          <a:prstGeom prst="line">
            <a:avLst/>
          </a:prstGeom>
          <a:ln w="85725" cmpd="tri">
            <a:solidFill>
              <a:schemeClr val="accent1">
                <a:lumMod val="7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0" y="0"/>
            <a:ext cx="0" cy="6858000"/>
          </a:xfrm>
          <a:prstGeom prst="line">
            <a:avLst/>
          </a:prstGeom>
          <a:ln w="85725" cmpd="tri">
            <a:solidFill>
              <a:schemeClr val="accent1">
                <a:lumMod val="7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12182475" y="-19878"/>
            <a:ext cx="0" cy="6858000"/>
          </a:xfrm>
          <a:prstGeom prst="line">
            <a:avLst/>
          </a:prstGeom>
          <a:ln w="85725" cmpd="tri">
            <a:solidFill>
              <a:schemeClr val="accent1">
                <a:lumMod val="7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flipH="1">
            <a:off x="92075" y="280574"/>
            <a:ext cx="3175" cy="6267035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H="1">
            <a:off x="12087226" y="280574"/>
            <a:ext cx="3175" cy="6267035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1619B643-004A-455C-928A-7D5BE185B000}"/>
              </a:ext>
            </a:extLst>
          </p:cNvPr>
          <p:cNvSpPr txBox="1"/>
          <p:nvPr/>
        </p:nvSpPr>
        <p:spPr>
          <a:xfrm>
            <a:off x="3546646" y="2542502"/>
            <a:ext cx="5184558" cy="1391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uz-Cyrl-UZ" sz="3000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Эътиборингиз  учун </a:t>
            </a:r>
          </a:p>
          <a:p>
            <a:pPr algn="ctr">
              <a:lnSpc>
                <a:spcPct val="150000"/>
              </a:lnSpc>
            </a:pPr>
            <a:r>
              <a:rPr lang="uz-Cyrl-UZ" sz="3000" b="1" dirty="0">
                <a:latin typeface="Cambria" panose="020405030504060302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рахмат!</a:t>
            </a:r>
            <a:endParaRPr lang="ru-RU" sz="3000" b="1" dirty="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1739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20000"/>
                <a:lumOff val="80000"/>
              </a:schemeClr>
            </a:gs>
            <a:gs pos="68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Прямая соединительная линия 9"/>
          <p:cNvCxnSpPr/>
          <p:nvPr/>
        </p:nvCxnSpPr>
        <p:spPr>
          <a:xfrm>
            <a:off x="0" y="0"/>
            <a:ext cx="12192000" cy="0"/>
          </a:xfrm>
          <a:prstGeom prst="line">
            <a:avLst/>
          </a:prstGeom>
          <a:ln w="85725" cmpd="tri">
            <a:solidFill>
              <a:schemeClr val="accent1">
                <a:lumMod val="7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0" y="6848475"/>
            <a:ext cx="12192000" cy="0"/>
          </a:xfrm>
          <a:prstGeom prst="line">
            <a:avLst/>
          </a:prstGeom>
          <a:ln w="85725" cmpd="tri">
            <a:solidFill>
              <a:schemeClr val="accent1">
                <a:lumMod val="7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0" y="0"/>
            <a:ext cx="0" cy="6858000"/>
          </a:xfrm>
          <a:prstGeom prst="line">
            <a:avLst/>
          </a:prstGeom>
          <a:ln w="85725" cmpd="tri">
            <a:solidFill>
              <a:schemeClr val="accent1">
                <a:lumMod val="7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12182475" y="-19878"/>
            <a:ext cx="0" cy="6858000"/>
          </a:xfrm>
          <a:prstGeom prst="line">
            <a:avLst/>
          </a:prstGeom>
          <a:ln w="85725" cmpd="tri">
            <a:solidFill>
              <a:schemeClr val="accent1">
                <a:lumMod val="7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flipH="1">
            <a:off x="92075" y="280574"/>
            <a:ext cx="3175" cy="6267035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H="1">
            <a:off x="12087226" y="280574"/>
            <a:ext cx="3175" cy="6267035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428624" y="555963"/>
            <a:ext cx="11325225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	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Судлар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фаолиятига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сунъий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интеллект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технологияларини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жорий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этиш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учун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қулай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шарт-шароитлар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яратиш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рақамлаштириш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ишларини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изчил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давом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эттириш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судларнинг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моддий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-техник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таъминотини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яхшилаш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шунингдек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«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Рақамли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Ўзбекистон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— 2030» </a:t>
            </a:r>
            <a:r>
              <a:rPr lang="ru-RU" sz="2000" dirty="0" err="1" smtClean="0">
                <a:solidFill>
                  <a:srgbClr val="008080"/>
                </a:solidFill>
                <a:latin typeface="Cambria" panose="02040503050406030204" pitchFamily="18" charset="0"/>
                <a:ea typeface="Cambria" panose="02040503050406030204" pitchFamily="18" charset="0"/>
                <a:hlinkClick r:id="rId2"/>
              </a:rPr>
              <a:t>стратегиясида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белгиланган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мақсад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ва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вазифалар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ижросини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таъминлаш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мақсадида</a:t>
            </a:r>
            <a:r>
              <a:rPr lang="en-US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Президент</a:t>
            </a:r>
            <a:r>
              <a:rPr lang="en-US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фармони</a:t>
            </a:r>
            <a:r>
              <a:rPr lang="en-US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sz="2000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имзоланди</a:t>
            </a:r>
            <a:r>
              <a:rPr lang="ru-RU" sz="2000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</a:p>
          <a:p>
            <a:pPr algn="just">
              <a:lnSpc>
                <a:spcPct val="150000"/>
              </a:lnSpc>
            </a:pPr>
            <a:endParaRPr lang="ru-RU" sz="20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1026" name="Picture 2" descr="Ўзбекистон Республикаси Президентининг Фармони - ishonch-doverie.uz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8288" y="2617787"/>
            <a:ext cx="6191250" cy="3486151"/>
          </a:xfrm>
          <a:prstGeom prst="rect">
            <a:avLst/>
          </a:prstGeom>
          <a:ln>
            <a:noFill/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  <a:reflection blurRad="6350" stA="50000" endA="295" endPos="92000" dist="101600" dir="5400000" sy="-100000" algn="bl" rotWithShape="0"/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76050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20000"/>
                <a:lumOff val="80000"/>
              </a:schemeClr>
            </a:gs>
            <a:gs pos="68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Прямая соединительная линия 9"/>
          <p:cNvCxnSpPr/>
          <p:nvPr/>
        </p:nvCxnSpPr>
        <p:spPr>
          <a:xfrm>
            <a:off x="0" y="0"/>
            <a:ext cx="12192000" cy="0"/>
          </a:xfrm>
          <a:prstGeom prst="line">
            <a:avLst/>
          </a:prstGeom>
          <a:ln w="85725" cmpd="tri">
            <a:solidFill>
              <a:schemeClr val="accent1">
                <a:lumMod val="7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0" y="6848475"/>
            <a:ext cx="12192000" cy="0"/>
          </a:xfrm>
          <a:prstGeom prst="line">
            <a:avLst/>
          </a:prstGeom>
          <a:ln w="85725" cmpd="tri">
            <a:solidFill>
              <a:schemeClr val="accent1">
                <a:lumMod val="7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0" y="0"/>
            <a:ext cx="0" cy="6858000"/>
          </a:xfrm>
          <a:prstGeom prst="line">
            <a:avLst/>
          </a:prstGeom>
          <a:ln w="85725" cmpd="tri">
            <a:solidFill>
              <a:schemeClr val="accent1">
                <a:lumMod val="7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12182475" y="-19878"/>
            <a:ext cx="0" cy="6858000"/>
          </a:xfrm>
          <a:prstGeom prst="line">
            <a:avLst/>
          </a:prstGeom>
          <a:ln w="85725" cmpd="tri">
            <a:solidFill>
              <a:schemeClr val="accent1">
                <a:lumMod val="7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flipH="1">
            <a:off x="92075" y="280574"/>
            <a:ext cx="3175" cy="6267035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H="1">
            <a:off x="12087226" y="280574"/>
            <a:ext cx="3175" cy="6267035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Скругленный прямоугольник 2"/>
          <p:cNvSpPr/>
          <p:nvPr/>
        </p:nvSpPr>
        <p:spPr>
          <a:xfrm>
            <a:off x="2490788" y="300867"/>
            <a:ext cx="7200900" cy="738464"/>
          </a:xfrm>
          <a:prstGeom prst="roundRect">
            <a:avLst/>
          </a:prstGeom>
          <a:noFill/>
          <a:ln w="38100">
            <a:solidFill>
              <a:schemeClr val="tx2">
                <a:lumMod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5291137" y="280574"/>
            <a:ext cx="2871787" cy="6182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600" b="1" dirty="0" err="1">
                <a:latin typeface="Cambria" panose="02040503050406030204" pitchFamily="18" charset="0"/>
                <a:ea typeface="Cambria" panose="02040503050406030204" pitchFamily="18" charset="0"/>
              </a:rPr>
              <a:t>Мақсадлар</a:t>
            </a:r>
            <a:endParaRPr lang="ru-RU" sz="26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410497" y="1289228"/>
            <a:ext cx="1021238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	</a:t>
            </a:r>
            <a:r>
              <a:rPr lang="ru-RU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Судлар</a:t>
            </a:r>
            <a:r>
              <a:rPr lang="ru-RU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фаолиятига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сунъий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интеллект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технологияларини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жорий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этиш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ҳамда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рақамлаштириш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жараёнларини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жадаллаштириш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шунингдек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судларда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фуқаролар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ва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тадбиркорлик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субъектлари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учун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қулай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шарт-шароитлар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яратиб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беришнинг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келгуси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йиллардаги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устувор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мақсадлари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этиб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қуйидагилар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белгилансин</a:t>
            </a:r>
            <a:r>
              <a:rPr lang="en-US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endParaRPr lang="ru-RU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344615" y="1273937"/>
            <a:ext cx="10380660" cy="1230912"/>
          </a:xfrm>
          <a:prstGeom prst="roundRect">
            <a:avLst/>
          </a:prstGeom>
          <a:noFill/>
          <a:ln w="38100"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457201" y="3089883"/>
            <a:ext cx="2362199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суд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ишларини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юритишда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қоғоз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шаклидан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воз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кечиш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мақсадида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«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Рақамли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суд»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концепцияси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асосида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ишларнинг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юритилишини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босқичма-босқич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тўлиқ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электрон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шаклга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ўтказиш</a:t>
            </a:r>
            <a:endParaRPr lang="ru-RU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457201" y="3060008"/>
            <a:ext cx="2405853" cy="2969317"/>
          </a:xfrm>
          <a:prstGeom prst="roundRect">
            <a:avLst/>
          </a:prstGeom>
          <a:noFill/>
          <a:ln w="38100"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3181351" y="3036385"/>
            <a:ext cx="4981573" cy="3499956"/>
          </a:xfrm>
          <a:prstGeom prst="roundRect">
            <a:avLst/>
          </a:prstGeom>
          <a:noFill/>
          <a:ln w="38100"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3333750" y="3120021"/>
            <a:ext cx="4752975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фуқаролар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тадбиркорлик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субъектларига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кўрсатиладиган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интерактив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электрон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хизматлар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турларини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ошириб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бориш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суд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ҳужжатларидан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нусха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олиш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суд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ишлари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билан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танишиш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аризанинг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судга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тааллуқлилиги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судловга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тегишлилигини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аниқлаш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сунъий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интеллект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ёрдамида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суд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харажатларини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ҳисоблаш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имкониятини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яратиш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шунингдек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суд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томонидан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тақиқланган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манба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контентларнинг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электрон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реестрини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юритиш</a:t>
            </a:r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8755057" y="3036385"/>
            <a:ext cx="25908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судлар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фаолиятига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сунъий</a:t>
            </a:r>
            <a:r>
              <a:rPr lang="ru-RU" b="1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интеллект </a:t>
            </a:r>
            <a:r>
              <a:rPr lang="ru-RU" b="1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технологияларини</a:t>
            </a:r>
            <a:r>
              <a:rPr lang="ru-RU" b="1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жорий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этиш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учун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зарур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техник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инфратузилма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яратиш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шунингдек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ушбу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йўналишдаги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норматив-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ҳуқуқий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базани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такомиллаштириш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бўйича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чоралар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кўриш</a:t>
            </a:r>
            <a:endParaRPr lang="ru-RU" dirty="0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8578053" y="3060008"/>
            <a:ext cx="2909097" cy="3499956"/>
          </a:xfrm>
          <a:prstGeom prst="roundRect">
            <a:avLst/>
          </a:prstGeom>
          <a:noFill/>
          <a:ln w="38100"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3" name="Прямая соединительная линия 22"/>
          <p:cNvCxnSpPr/>
          <p:nvPr/>
        </p:nvCxnSpPr>
        <p:spPr>
          <a:xfrm flipH="1">
            <a:off x="6400800" y="2504849"/>
            <a:ext cx="1" cy="324076"/>
          </a:xfrm>
          <a:prstGeom prst="line">
            <a:avLst/>
          </a:prstGeom>
          <a:ln w="571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flipH="1">
            <a:off x="1638300" y="2799723"/>
            <a:ext cx="4762500" cy="1968"/>
          </a:xfrm>
          <a:prstGeom prst="line">
            <a:avLst/>
          </a:prstGeom>
          <a:ln w="571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flipH="1">
            <a:off x="1660127" y="2790423"/>
            <a:ext cx="8333" cy="254648"/>
          </a:xfrm>
          <a:prstGeom prst="line">
            <a:avLst/>
          </a:prstGeom>
          <a:ln w="571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 flipH="1">
            <a:off x="5703093" y="2778068"/>
            <a:ext cx="7144" cy="258317"/>
          </a:xfrm>
          <a:prstGeom prst="line">
            <a:avLst/>
          </a:prstGeom>
          <a:ln w="571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flipH="1" flipV="1">
            <a:off x="6376990" y="2800100"/>
            <a:ext cx="3795710" cy="7787"/>
          </a:xfrm>
          <a:prstGeom prst="line">
            <a:avLst/>
          </a:prstGeom>
          <a:ln w="571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 flipH="1">
            <a:off x="10151263" y="2783168"/>
            <a:ext cx="3184" cy="276840"/>
          </a:xfrm>
          <a:prstGeom prst="line">
            <a:avLst/>
          </a:prstGeom>
          <a:ln w="571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04913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500"/>
                            </p:stCondLst>
                            <p:childTnLst>
                              <p:par>
                                <p:cTn id="3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3000"/>
                            </p:stCondLst>
                            <p:childTnLst>
                              <p:par>
                                <p:cTn id="4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3500"/>
                            </p:stCondLst>
                            <p:childTnLst>
                              <p:par>
                                <p:cTn id="4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4000"/>
                            </p:stCondLst>
                            <p:childTnLst>
                              <p:par>
                                <p:cTn id="5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4500"/>
                            </p:stCondLst>
                            <p:childTnLst>
                              <p:par>
                                <p:cTn id="5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0"/>
                            </p:stCondLst>
                            <p:childTnLst>
                              <p:par>
                                <p:cTn id="6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5500"/>
                            </p:stCondLst>
                            <p:childTnLst>
                              <p:par>
                                <p:cTn id="6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" grpId="0"/>
      <p:bldP spid="5" grpId="0"/>
      <p:bldP spid="9" grpId="0" animBg="1"/>
      <p:bldP spid="13" grpId="0"/>
      <p:bldP spid="18" grpId="0" animBg="1"/>
      <p:bldP spid="20" grpId="0" animBg="1"/>
      <p:bldP spid="14" grpId="0"/>
      <p:bldP spid="16" grpId="0"/>
      <p:bldP spid="2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20000"/>
                <a:lumOff val="80000"/>
              </a:schemeClr>
            </a:gs>
            <a:gs pos="68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Прямая соединительная линия 9"/>
          <p:cNvCxnSpPr/>
          <p:nvPr/>
        </p:nvCxnSpPr>
        <p:spPr>
          <a:xfrm>
            <a:off x="0" y="0"/>
            <a:ext cx="12192000" cy="0"/>
          </a:xfrm>
          <a:prstGeom prst="line">
            <a:avLst/>
          </a:prstGeom>
          <a:ln w="85725" cmpd="tri">
            <a:solidFill>
              <a:schemeClr val="accent1">
                <a:lumMod val="7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0" y="6848475"/>
            <a:ext cx="12192000" cy="0"/>
          </a:xfrm>
          <a:prstGeom prst="line">
            <a:avLst/>
          </a:prstGeom>
          <a:ln w="85725" cmpd="tri">
            <a:solidFill>
              <a:schemeClr val="accent1">
                <a:lumMod val="7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0" y="0"/>
            <a:ext cx="0" cy="6858000"/>
          </a:xfrm>
          <a:prstGeom prst="line">
            <a:avLst/>
          </a:prstGeom>
          <a:ln w="85725" cmpd="tri">
            <a:solidFill>
              <a:schemeClr val="accent1">
                <a:lumMod val="7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12182475" y="-19878"/>
            <a:ext cx="0" cy="6858000"/>
          </a:xfrm>
          <a:prstGeom prst="line">
            <a:avLst/>
          </a:prstGeom>
          <a:ln w="85725" cmpd="tri">
            <a:solidFill>
              <a:schemeClr val="accent1">
                <a:lumMod val="7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flipH="1">
            <a:off x="92075" y="280574"/>
            <a:ext cx="3175" cy="6267035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H="1">
            <a:off x="12087226" y="280574"/>
            <a:ext cx="3175" cy="6267035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Скругленный прямоугольник 2"/>
          <p:cNvSpPr/>
          <p:nvPr/>
        </p:nvSpPr>
        <p:spPr>
          <a:xfrm>
            <a:off x="2490788" y="300867"/>
            <a:ext cx="7200900" cy="738464"/>
          </a:xfrm>
          <a:prstGeom prst="roundRect">
            <a:avLst/>
          </a:prstGeom>
          <a:noFill/>
          <a:ln w="38100">
            <a:solidFill>
              <a:schemeClr val="tx2">
                <a:lumMod val="50000"/>
              </a:schemeClr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5291137" y="280574"/>
            <a:ext cx="2871787" cy="6182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ru-RU" sz="2600" b="1" dirty="0" err="1">
                <a:latin typeface="Cambria" panose="02040503050406030204" pitchFamily="18" charset="0"/>
                <a:ea typeface="Cambria" panose="02040503050406030204" pitchFamily="18" charset="0"/>
              </a:rPr>
              <a:t>Мақсадлар</a:t>
            </a:r>
            <a:endParaRPr lang="ru-RU" sz="26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57201" y="1842108"/>
            <a:ext cx="2362199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Олий</a:t>
            </a:r>
            <a:r>
              <a:rPr lang="ru-RU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суднинг</a:t>
            </a:r>
            <a:r>
              <a:rPr lang="ru-RU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ахборот</a:t>
            </a:r>
            <a:r>
              <a:rPr lang="ru-RU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тизимлари</a:t>
            </a:r>
            <a:r>
              <a:rPr lang="ru-RU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негизида</a:t>
            </a:r>
            <a:r>
              <a:rPr lang="ru-RU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суд </a:t>
            </a:r>
            <a:r>
              <a:rPr lang="ru-RU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ҳужжатлари</a:t>
            </a:r>
            <a:r>
              <a:rPr lang="ru-RU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архиви</a:t>
            </a:r>
            <a:r>
              <a:rPr lang="ru-RU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модулини</a:t>
            </a:r>
            <a:r>
              <a:rPr lang="ru-RU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ишлаб</a:t>
            </a:r>
            <a:r>
              <a:rPr lang="ru-RU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чиқиш</a:t>
            </a:r>
            <a:r>
              <a:rPr lang="ru-RU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ва</a:t>
            </a:r>
            <a:r>
              <a:rPr lang="ru-RU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амалиётга</a:t>
            </a:r>
            <a:r>
              <a:rPr lang="ru-RU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жорий</a:t>
            </a:r>
            <a:r>
              <a:rPr lang="ru-RU" dirty="0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ru-RU" dirty="0" err="1" smtClean="0">
                <a:solidFill>
                  <a:srgbClr val="000000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этиш</a:t>
            </a:r>
            <a:endParaRPr lang="ru-RU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457201" y="1812234"/>
            <a:ext cx="2405853" cy="2140642"/>
          </a:xfrm>
          <a:prstGeom prst="roundRect">
            <a:avLst/>
          </a:prstGeom>
          <a:noFill/>
          <a:ln w="38100"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3181351" y="1788610"/>
            <a:ext cx="4981573" cy="1837962"/>
          </a:xfrm>
          <a:prstGeom prst="roundRect">
            <a:avLst/>
          </a:prstGeom>
          <a:noFill/>
          <a:ln w="38100"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3333750" y="1872246"/>
            <a:ext cx="4752975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err="1" smtClean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Судлар</a:t>
            </a:r>
            <a:r>
              <a:rPr lang="ru-RU" dirty="0" smtClean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фаолиятини</a:t>
            </a:r>
            <a:r>
              <a:rPr lang="ru-RU" dirty="0" smtClean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рақамлаштириш</a:t>
            </a:r>
            <a:r>
              <a:rPr lang="ru-RU" dirty="0" smtClean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бўйича</a:t>
            </a:r>
            <a:r>
              <a:rPr lang="ru-RU" dirty="0" smtClean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 smtClean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Кибер</a:t>
            </a:r>
            <a:r>
              <a:rPr lang="ru-RU" dirty="0" smtClean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ҳуқуқ</a:t>
            </a:r>
            <a:r>
              <a:rPr lang="ru-RU" dirty="0" smtClean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dirty="0" err="1" smtClean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йўналишида</a:t>
            </a:r>
            <a:r>
              <a:rPr lang="ru-RU" dirty="0" smtClean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илмий</a:t>
            </a:r>
            <a:r>
              <a:rPr lang="ru-RU" dirty="0" smtClean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тадқиқотлар</a:t>
            </a:r>
            <a:r>
              <a:rPr lang="ru-RU" dirty="0" smtClean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ўтказиш</a:t>
            </a:r>
            <a:r>
              <a:rPr lang="ru-RU" dirty="0" smtClean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шунингдек</a:t>
            </a:r>
            <a:r>
              <a:rPr lang="ru-RU" dirty="0" smtClean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судьялар</a:t>
            </a:r>
            <a:r>
              <a:rPr lang="ru-RU" dirty="0" smtClean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</a:t>
            </a:r>
            <a:r>
              <a:rPr lang="ru-RU" dirty="0" smtClean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суд </a:t>
            </a:r>
            <a:r>
              <a:rPr lang="ru-RU" dirty="0" err="1" smtClean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аппарати</a:t>
            </a:r>
            <a:r>
              <a:rPr lang="ru-RU" dirty="0" smtClean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ходимларининг</a:t>
            </a:r>
            <a:r>
              <a:rPr lang="ru-RU" dirty="0" smtClean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рақамли</a:t>
            </a:r>
            <a:r>
              <a:rPr lang="ru-RU" dirty="0" smtClean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саводхонлиги</a:t>
            </a:r>
            <a:r>
              <a:rPr lang="ru-RU" dirty="0" smtClean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</a:t>
            </a:r>
            <a:r>
              <a:rPr lang="ru-RU" dirty="0" smtClean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малакасини</a:t>
            </a:r>
            <a:r>
              <a:rPr lang="ru-RU" dirty="0" smtClean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доимий</a:t>
            </a:r>
            <a:r>
              <a:rPr lang="ru-RU" dirty="0" smtClean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ошириб</a:t>
            </a:r>
            <a:r>
              <a:rPr lang="ru-RU" dirty="0" smtClean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бориш</a:t>
            </a:r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8755057" y="1788610"/>
            <a:ext cx="2590800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 err="1" smtClean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иқтисодий</a:t>
            </a:r>
            <a:r>
              <a:rPr lang="ru-RU" dirty="0" smtClean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судлар</a:t>
            </a:r>
            <a:r>
              <a:rPr lang="ru-RU" dirty="0" smtClean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тузилмасини</a:t>
            </a:r>
            <a:r>
              <a:rPr lang="ru-RU" dirty="0" smtClean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оптималлаштириш</a:t>
            </a:r>
            <a:r>
              <a:rPr lang="ru-RU" dirty="0" smtClean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орқали</a:t>
            </a:r>
            <a:r>
              <a:rPr lang="ru-RU" dirty="0" smtClean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уларнинг</a:t>
            </a:r>
            <a:r>
              <a:rPr lang="ru-RU" dirty="0" smtClean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фаолияти</a:t>
            </a:r>
            <a:r>
              <a:rPr lang="ru-RU" dirty="0" smtClean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самарадорлигини</a:t>
            </a:r>
            <a:r>
              <a:rPr lang="ru-RU" dirty="0" smtClean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ошириш</a:t>
            </a:r>
            <a:r>
              <a:rPr lang="ru-RU" dirty="0" smtClean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</a:t>
            </a:r>
            <a:r>
              <a:rPr lang="ru-RU" dirty="0" smtClean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ягона</a:t>
            </a:r>
            <a:r>
              <a:rPr lang="ru-RU" dirty="0" smtClean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суд </a:t>
            </a:r>
            <a:r>
              <a:rPr lang="ru-RU" dirty="0" err="1" smtClean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амалиётини</a:t>
            </a:r>
            <a:r>
              <a:rPr lang="ru-RU" dirty="0" smtClean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шакллантириш</a:t>
            </a:r>
            <a:endParaRPr lang="ru-RU" dirty="0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8686800" y="1812233"/>
            <a:ext cx="2743200" cy="2572053"/>
          </a:xfrm>
          <a:prstGeom prst="roundRect">
            <a:avLst/>
          </a:prstGeom>
          <a:noFill/>
          <a:ln w="38100">
            <a:solidFill>
              <a:schemeClr val="bg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3" name="Прямая соединительная линия 22"/>
          <p:cNvCxnSpPr/>
          <p:nvPr/>
        </p:nvCxnSpPr>
        <p:spPr>
          <a:xfrm flipH="1">
            <a:off x="6400801" y="1039331"/>
            <a:ext cx="9125" cy="541819"/>
          </a:xfrm>
          <a:prstGeom prst="line">
            <a:avLst/>
          </a:prstGeom>
          <a:ln w="571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flipH="1">
            <a:off x="1638300" y="1551948"/>
            <a:ext cx="4762500" cy="1968"/>
          </a:xfrm>
          <a:prstGeom prst="line">
            <a:avLst/>
          </a:prstGeom>
          <a:ln w="571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flipH="1">
            <a:off x="1660127" y="1542648"/>
            <a:ext cx="8333" cy="254648"/>
          </a:xfrm>
          <a:prstGeom prst="line">
            <a:avLst/>
          </a:prstGeom>
          <a:ln w="571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 flipH="1">
            <a:off x="5703093" y="1530293"/>
            <a:ext cx="7144" cy="258317"/>
          </a:xfrm>
          <a:prstGeom prst="line">
            <a:avLst/>
          </a:prstGeom>
          <a:ln w="571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flipH="1" flipV="1">
            <a:off x="6376990" y="1552325"/>
            <a:ext cx="3795710" cy="7787"/>
          </a:xfrm>
          <a:prstGeom prst="line">
            <a:avLst/>
          </a:prstGeom>
          <a:ln w="571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 flipH="1">
            <a:off x="10160788" y="1544918"/>
            <a:ext cx="3184" cy="276840"/>
          </a:xfrm>
          <a:prstGeom prst="line">
            <a:avLst/>
          </a:prstGeom>
          <a:ln w="571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0" name="Группа 29"/>
          <p:cNvGrpSpPr/>
          <p:nvPr/>
        </p:nvGrpSpPr>
        <p:grpSpPr>
          <a:xfrm>
            <a:off x="980285" y="4384286"/>
            <a:ext cx="7611266" cy="1919785"/>
            <a:chOff x="1914527" y="4441973"/>
            <a:chExt cx="6840529" cy="1720569"/>
          </a:xfrm>
        </p:grpSpPr>
        <p:sp>
          <p:nvSpPr>
            <p:cNvPr id="27" name="Скругленный прямоугольник 26"/>
            <p:cNvSpPr/>
            <p:nvPr/>
          </p:nvSpPr>
          <p:spPr>
            <a:xfrm>
              <a:off x="1914527" y="4441973"/>
              <a:ext cx="6840529" cy="1720569"/>
            </a:xfrm>
            <a:prstGeom prst="roundRect">
              <a:avLst/>
            </a:prstGeom>
            <a:noFill/>
            <a:ln w="38100">
              <a:solidFill>
                <a:schemeClr val="bg2">
                  <a:lumMod val="1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5" name="Прямоугольник 24"/>
            <p:cNvSpPr/>
            <p:nvPr/>
          </p:nvSpPr>
          <p:spPr>
            <a:xfrm>
              <a:off x="2009775" y="4528958"/>
              <a:ext cx="6591299" cy="147732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just"/>
              <a:r>
                <a:rPr lang="en-US" dirty="0" smtClean="0"/>
                <a:t>	</a:t>
              </a:r>
              <a:r>
                <a:rPr lang="ru-RU" dirty="0" smtClean="0"/>
                <a:t>«</a:t>
              </a:r>
              <a:r>
                <a:rPr lang="ru-RU" dirty="0" err="1" smtClean="0"/>
                <a:t>Рақамли</a:t>
              </a:r>
              <a:r>
                <a:rPr lang="ru-RU" dirty="0" smtClean="0"/>
                <a:t> суд» </a:t>
              </a:r>
              <a:r>
                <a:rPr lang="ru-RU" dirty="0" err="1" smtClean="0"/>
                <a:t>концепцияси</a:t>
              </a:r>
              <a:r>
                <a:rPr lang="ru-RU" dirty="0" smtClean="0"/>
                <a:t> </a:t>
              </a:r>
              <a:r>
                <a:rPr lang="ru-RU" dirty="0" err="1" smtClean="0"/>
                <a:t>асосида</a:t>
              </a:r>
              <a:r>
                <a:rPr lang="ru-RU" dirty="0" smtClean="0"/>
                <a:t> </a:t>
              </a:r>
              <a:r>
                <a:rPr lang="ru-RU" dirty="0" err="1" smtClean="0"/>
                <a:t>босқичма-босқич</a:t>
              </a:r>
              <a:r>
                <a:rPr lang="ru-RU" dirty="0" smtClean="0"/>
                <a:t> суд </a:t>
              </a:r>
              <a:r>
                <a:rPr lang="ru-RU" dirty="0" err="1" smtClean="0"/>
                <a:t>мажлиси</a:t>
              </a:r>
              <a:r>
                <a:rPr lang="ru-RU" dirty="0" smtClean="0"/>
                <a:t> </a:t>
              </a:r>
              <a:r>
                <a:rPr lang="ru-RU" dirty="0" err="1" smtClean="0"/>
                <a:t>залларини</a:t>
              </a:r>
              <a:r>
                <a:rPr lang="ru-RU" dirty="0" smtClean="0"/>
                <a:t> </a:t>
              </a:r>
              <a:r>
                <a:rPr lang="ru-RU" dirty="0" err="1" smtClean="0"/>
                <a:t>ташкил</a:t>
              </a:r>
              <a:r>
                <a:rPr lang="ru-RU" dirty="0" smtClean="0"/>
                <a:t> </a:t>
              </a:r>
              <a:r>
                <a:rPr lang="ru-RU" dirty="0" err="1" smtClean="0"/>
                <a:t>этиш</a:t>
              </a:r>
              <a:r>
                <a:rPr lang="ru-RU" dirty="0" smtClean="0"/>
                <a:t> </a:t>
              </a:r>
              <a:r>
                <a:rPr lang="ru-RU" dirty="0" err="1" smtClean="0"/>
                <a:t>ҳамда</a:t>
              </a:r>
              <a:r>
                <a:rPr lang="ru-RU" dirty="0" smtClean="0"/>
                <a:t> </a:t>
              </a:r>
              <a:r>
                <a:rPr lang="ru-RU" dirty="0" err="1" smtClean="0"/>
                <a:t>аҳоли</a:t>
              </a:r>
              <a:r>
                <a:rPr lang="ru-RU" dirty="0" smtClean="0"/>
                <a:t> </a:t>
              </a:r>
              <a:r>
                <a:rPr lang="ru-RU" dirty="0" err="1" smtClean="0"/>
                <a:t>ва</a:t>
              </a:r>
              <a:r>
                <a:rPr lang="ru-RU" dirty="0" smtClean="0"/>
                <a:t> </a:t>
              </a:r>
              <a:r>
                <a:rPr lang="ru-RU" dirty="0" err="1" smtClean="0"/>
                <a:t>судьялар</a:t>
              </a:r>
              <a:r>
                <a:rPr lang="ru-RU" dirty="0" smtClean="0"/>
                <a:t> </a:t>
              </a:r>
              <a:r>
                <a:rPr lang="ru-RU" dirty="0" err="1" smtClean="0"/>
                <a:t>учун</a:t>
              </a:r>
              <a:r>
                <a:rPr lang="ru-RU" dirty="0" smtClean="0"/>
                <a:t> </a:t>
              </a:r>
              <a:r>
                <a:rPr lang="ru-RU" dirty="0" err="1" smtClean="0"/>
                <a:t>қулай</a:t>
              </a:r>
              <a:r>
                <a:rPr lang="ru-RU" dirty="0" smtClean="0"/>
                <a:t> </a:t>
              </a:r>
              <a:r>
                <a:rPr lang="ru-RU" dirty="0" err="1" smtClean="0"/>
                <a:t>ва</a:t>
              </a:r>
              <a:r>
                <a:rPr lang="ru-RU" dirty="0" smtClean="0"/>
                <a:t> </a:t>
              </a:r>
              <a:r>
                <a:rPr lang="ru-RU" dirty="0" err="1" smtClean="0"/>
                <a:t>замонавий</a:t>
              </a:r>
              <a:r>
                <a:rPr lang="ru-RU" dirty="0" smtClean="0"/>
                <a:t> </a:t>
              </a:r>
              <a:r>
                <a:rPr lang="ru-RU" dirty="0" err="1" smtClean="0"/>
                <a:t>шарт-шароитлар</a:t>
              </a:r>
              <a:r>
                <a:rPr lang="ru-RU" dirty="0" smtClean="0"/>
                <a:t> </a:t>
              </a:r>
              <a:r>
                <a:rPr lang="ru-RU" dirty="0" err="1" smtClean="0"/>
                <a:t>яратиш</a:t>
              </a:r>
              <a:r>
                <a:rPr lang="ru-RU" dirty="0" smtClean="0"/>
                <a:t>, </a:t>
              </a:r>
              <a:r>
                <a:rPr lang="ru-RU" dirty="0" err="1" smtClean="0"/>
                <a:t>шунингдек</a:t>
              </a:r>
              <a:r>
                <a:rPr lang="ru-RU" dirty="0" smtClean="0"/>
                <a:t>, </a:t>
              </a:r>
              <a:r>
                <a:rPr lang="ru-RU" dirty="0" err="1" smtClean="0"/>
                <a:t>судьялар</a:t>
              </a:r>
              <a:r>
                <a:rPr lang="ru-RU" dirty="0" smtClean="0"/>
                <a:t> </a:t>
              </a:r>
              <a:r>
                <a:rPr lang="ru-RU" dirty="0" err="1" smtClean="0"/>
                <a:t>ва</a:t>
              </a:r>
              <a:r>
                <a:rPr lang="ru-RU" dirty="0" smtClean="0"/>
                <a:t> суд </a:t>
              </a:r>
              <a:r>
                <a:rPr lang="ru-RU" dirty="0" err="1" smtClean="0"/>
                <a:t>ходимларининг</a:t>
              </a:r>
              <a:r>
                <a:rPr lang="ru-RU" dirty="0" smtClean="0"/>
                <a:t> </a:t>
              </a:r>
              <a:r>
                <a:rPr lang="ru-RU" dirty="0" err="1" smtClean="0"/>
                <a:t>ижтимоий</a:t>
              </a:r>
              <a:r>
                <a:rPr lang="ru-RU" dirty="0" smtClean="0"/>
                <a:t> </a:t>
              </a:r>
              <a:r>
                <a:rPr lang="ru-RU" dirty="0" err="1" smtClean="0"/>
                <a:t>ҳимоясини</a:t>
              </a:r>
              <a:r>
                <a:rPr lang="ru-RU" dirty="0" smtClean="0"/>
                <a:t> </a:t>
              </a:r>
              <a:r>
                <a:rPr lang="ru-RU" dirty="0" err="1" smtClean="0"/>
                <a:t>кучайтириш</a:t>
              </a:r>
              <a:r>
                <a:rPr lang="ru-RU" dirty="0" smtClean="0"/>
                <a:t>.</a:t>
              </a:r>
              <a:endParaRPr lang="ru-RU" dirty="0"/>
            </a:p>
          </p:txBody>
        </p:sp>
      </p:grpSp>
      <p:cxnSp>
        <p:nvCxnSpPr>
          <p:cNvPr id="35" name="Прямая соединительная линия 34"/>
          <p:cNvCxnSpPr/>
          <p:nvPr/>
        </p:nvCxnSpPr>
        <p:spPr>
          <a:xfrm flipH="1" flipV="1">
            <a:off x="10147691" y="1570465"/>
            <a:ext cx="1552974" cy="13270"/>
          </a:xfrm>
          <a:prstGeom prst="line">
            <a:avLst/>
          </a:prstGeom>
          <a:ln w="571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>
            <a:off x="11727646" y="1551948"/>
            <a:ext cx="31753" cy="3848727"/>
          </a:xfrm>
          <a:prstGeom prst="line">
            <a:avLst/>
          </a:prstGeom>
          <a:ln w="571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>
            <a:endCxn id="27" idx="3"/>
          </p:cNvCxnSpPr>
          <p:nvPr/>
        </p:nvCxnSpPr>
        <p:spPr>
          <a:xfrm flipH="1" flipV="1">
            <a:off x="8591551" y="5344179"/>
            <a:ext cx="3167848" cy="28249"/>
          </a:xfrm>
          <a:prstGeom prst="line">
            <a:avLst/>
          </a:prstGeom>
          <a:ln w="5715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36490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500"/>
                            </p:stCondLst>
                            <p:childTnLst>
                              <p:par>
                                <p:cTn id="16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500"/>
                            </p:stCondLst>
                            <p:childTnLst>
                              <p:par>
                                <p:cTn id="24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0"/>
                            </p:stCondLst>
                            <p:childTnLst>
                              <p:par>
                                <p:cTn id="3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4500"/>
                            </p:stCondLst>
                            <p:childTnLst>
                              <p:par>
                                <p:cTn id="3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0"/>
                            </p:stCondLst>
                            <p:childTnLst>
                              <p:par>
                                <p:cTn id="4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500"/>
                            </p:stCondLst>
                            <p:childTnLst>
                              <p:par>
                                <p:cTn id="4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6000"/>
                            </p:stCondLst>
                            <p:childTnLst>
                              <p:par>
                                <p:cTn id="50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500"/>
                            </p:stCondLst>
                            <p:childTnLst>
                              <p:par>
                                <p:cTn id="5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7000"/>
                            </p:stCondLst>
                            <p:childTnLst>
                              <p:par>
                                <p:cTn id="6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7500"/>
                            </p:stCondLst>
                            <p:childTnLst>
                              <p:par>
                                <p:cTn id="6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" grpId="0"/>
      <p:bldP spid="13" grpId="0"/>
      <p:bldP spid="18" grpId="0" animBg="1"/>
      <p:bldP spid="20" grpId="0" animBg="1"/>
      <p:bldP spid="14" grpId="0"/>
      <p:bldP spid="16" grpId="0"/>
      <p:bldP spid="2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20000"/>
                <a:lumOff val="80000"/>
              </a:schemeClr>
            </a:gs>
            <a:gs pos="68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Прямая соединительная линия 9"/>
          <p:cNvCxnSpPr/>
          <p:nvPr/>
        </p:nvCxnSpPr>
        <p:spPr>
          <a:xfrm>
            <a:off x="0" y="0"/>
            <a:ext cx="12192000" cy="0"/>
          </a:xfrm>
          <a:prstGeom prst="line">
            <a:avLst/>
          </a:prstGeom>
          <a:ln w="85725" cmpd="tri">
            <a:solidFill>
              <a:schemeClr val="accent1">
                <a:lumMod val="7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0" y="6848475"/>
            <a:ext cx="12192000" cy="0"/>
          </a:xfrm>
          <a:prstGeom prst="line">
            <a:avLst/>
          </a:prstGeom>
          <a:ln w="85725" cmpd="tri">
            <a:solidFill>
              <a:schemeClr val="accent1">
                <a:lumMod val="7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0" y="0"/>
            <a:ext cx="0" cy="6858000"/>
          </a:xfrm>
          <a:prstGeom prst="line">
            <a:avLst/>
          </a:prstGeom>
          <a:ln w="85725" cmpd="tri">
            <a:solidFill>
              <a:schemeClr val="accent1">
                <a:lumMod val="7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12182475" y="-19878"/>
            <a:ext cx="0" cy="6858000"/>
          </a:xfrm>
          <a:prstGeom prst="line">
            <a:avLst/>
          </a:prstGeom>
          <a:ln w="85725" cmpd="tri">
            <a:solidFill>
              <a:schemeClr val="accent1">
                <a:lumMod val="7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flipH="1">
            <a:off x="92075" y="280574"/>
            <a:ext cx="3175" cy="6267035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H="1">
            <a:off x="12087226" y="280574"/>
            <a:ext cx="3175" cy="6267035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8" name="Группа 27">
            <a:extLst>
              <a:ext uri="{FF2B5EF4-FFF2-40B4-BE49-F238E27FC236}">
                <a16:creationId xmlns:a16="http://schemas.microsoft.com/office/drawing/2014/main" id="{23600BBE-66AE-598A-4487-7FD9118B7A58}"/>
              </a:ext>
            </a:extLst>
          </p:cNvPr>
          <p:cNvGrpSpPr/>
          <p:nvPr/>
        </p:nvGrpSpPr>
        <p:grpSpPr>
          <a:xfrm>
            <a:off x="1655250" y="300867"/>
            <a:ext cx="8558623" cy="811962"/>
            <a:chOff x="335792" y="426035"/>
            <a:chExt cx="7088280" cy="974160"/>
          </a:xfrm>
          <a:solidFill>
            <a:schemeClr val="bg2">
              <a:lumMod val="50000"/>
            </a:schemeClr>
          </a:solidFill>
        </p:grpSpPr>
        <p:sp>
          <p:nvSpPr>
            <p:cNvPr id="31" name="Прямоугольник: скругленные углы 9">
              <a:extLst>
                <a:ext uri="{FF2B5EF4-FFF2-40B4-BE49-F238E27FC236}">
                  <a16:creationId xmlns:a16="http://schemas.microsoft.com/office/drawing/2014/main" id="{75D955ED-58EC-92D8-CDD9-3AA621A231EA}"/>
                </a:ext>
              </a:extLst>
            </p:cNvPr>
            <p:cNvSpPr/>
            <p:nvPr/>
          </p:nvSpPr>
          <p:spPr>
            <a:xfrm>
              <a:off x="335792" y="426035"/>
              <a:ext cx="7088280" cy="974160"/>
            </a:xfrm>
            <a:prstGeom prst="roundRect">
              <a:avLst/>
            </a:prstGeom>
            <a:grpFill/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3" name="Прямоугольник: скругленные углы 4">
              <a:extLst>
                <a:ext uri="{FF2B5EF4-FFF2-40B4-BE49-F238E27FC236}">
                  <a16:creationId xmlns:a16="http://schemas.microsoft.com/office/drawing/2014/main" id="{D0B1FC55-E728-5B79-41A2-22EFCB6BAF49}"/>
                </a:ext>
              </a:extLst>
            </p:cNvPr>
            <p:cNvSpPr txBox="1"/>
            <p:nvPr/>
          </p:nvSpPr>
          <p:spPr>
            <a:xfrm>
              <a:off x="383347" y="473590"/>
              <a:ext cx="6993170" cy="87905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55732" tIns="0" rIns="255732" bIns="0" numCol="1" spcCol="1270" anchor="ctr" anchorCtr="0">
              <a:noAutofit/>
            </a:bodyPr>
            <a:lstStyle/>
            <a:p>
              <a:pPr indent="450215" algn="ctr">
                <a:spcAft>
                  <a:spcPts val="800"/>
                </a:spcAft>
              </a:pPr>
              <a:r>
                <a:rPr lang="ru-RU" sz="2400" b="1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«</a:t>
              </a:r>
              <a:r>
                <a:rPr lang="ru-RU" sz="2400" b="1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Рақамли</a:t>
              </a:r>
              <a:r>
                <a:rPr lang="ru-RU" sz="2400" b="1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суд» </a:t>
              </a:r>
              <a:r>
                <a:rPr lang="ru-RU" sz="2400" b="1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концепциясини</a:t>
              </a:r>
              <a:r>
                <a:rPr lang="ru-RU" sz="2400" b="1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2400" b="1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жорий</a:t>
              </a:r>
              <a:r>
                <a:rPr lang="ru-RU" sz="2400" b="1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2400" b="1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этиш</a:t>
              </a:r>
              <a:endParaRPr lang="uz-Cyrl-UZ" sz="2400" b="1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4" name="Группа 33">
            <a:extLst>
              <a:ext uri="{FF2B5EF4-FFF2-40B4-BE49-F238E27FC236}">
                <a16:creationId xmlns:a16="http://schemas.microsoft.com/office/drawing/2014/main" id="{C6FFB67A-A3B8-58EC-8249-C691950FABE4}"/>
              </a:ext>
            </a:extLst>
          </p:cNvPr>
          <p:cNvGrpSpPr/>
          <p:nvPr/>
        </p:nvGrpSpPr>
        <p:grpSpPr>
          <a:xfrm>
            <a:off x="1655249" y="1366255"/>
            <a:ext cx="8557745" cy="679969"/>
            <a:chOff x="335792" y="426035"/>
            <a:chExt cx="7088280" cy="974160"/>
          </a:xfrm>
        </p:grpSpPr>
        <p:sp>
          <p:nvSpPr>
            <p:cNvPr id="37" name="Прямоугольник: скругленные углы 12">
              <a:extLst>
                <a:ext uri="{FF2B5EF4-FFF2-40B4-BE49-F238E27FC236}">
                  <a16:creationId xmlns:a16="http://schemas.microsoft.com/office/drawing/2014/main" id="{E107CC3F-CE55-C886-B5C5-1DEACB8AA20F}"/>
                </a:ext>
              </a:extLst>
            </p:cNvPr>
            <p:cNvSpPr/>
            <p:nvPr/>
          </p:nvSpPr>
          <p:spPr>
            <a:xfrm>
              <a:off x="335792" y="426035"/>
              <a:ext cx="7088280" cy="974160"/>
            </a:xfrm>
            <a:prstGeom prst="roundRect">
              <a:avLst/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0" name="Прямоугольник: скругленные углы 4">
              <a:extLst>
                <a:ext uri="{FF2B5EF4-FFF2-40B4-BE49-F238E27FC236}">
                  <a16:creationId xmlns:a16="http://schemas.microsoft.com/office/drawing/2014/main" id="{C9C53895-CC7C-C395-5DA9-BB9972847FC7}"/>
                </a:ext>
              </a:extLst>
            </p:cNvPr>
            <p:cNvSpPr txBox="1"/>
            <p:nvPr/>
          </p:nvSpPr>
          <p:spPr>
            <a:xfrm>
              <a:off x="383347" y="473590"/>
              <a:ext cx="6993170" cy="87905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55732" tIns="0" rIns="255732" bIns="0" numCol="1" spcCol="1270" anchor="ctr" anchorCtr="0">
              <a:noAutofit/>
            </a:bodyPr>
            <a:lstStyle/>
            <a:p>
              <a:pPr lvl="0" algn="just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судга</a:t>
              </a:r>
              <a:r>
                <a:rPr lang="ru-RU" sz="14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4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ариза</a:t>
              </a:r>
              <a:r>
                <a:rPr lang="ru-RU" sz="14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4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беришдан</a:t>
              </a:r>
              <a:r>
                <a:rPr lang="ru-RU" sz="14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4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олдин</a:t>
              </a:r>
              <a:r>
                <a:rPr lang="ru-RU" sz="14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4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сунъий</a:t>
              </a:r>
              <a:r>
                <a:rPr lang="ru-RU" sz="14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интеллект </a:t>
              </a:r>
              <a:r>
                <a:rPr lang="ru-RU" sz="14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ёрдамида</a:t>
              </a:r>
              <a:r>
                <a:rPr lang="ru-RU" sz="14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суд </a:t>
              </a:r>
              <a:r>
                <a:rPr lang="ru-RU" sz="14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муҳокамасининг</a:t>
              </a:r>
              <a:r>
                <a:rPr lang="ru-RU" sz="14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4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тахминий</a:t>
              </a:r>
              <a:r>
                <a:rPr lang="ru-RU" sz="14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4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натижаси</a:t>
              </a:r>
              <a:r>
                <a:rPr lang="ru-RU" sz="14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4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ҳамда</a:t>
              </a:r>
              <a:r>
                <a:rPr lang="ru-RU" sz="14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4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сарфланадиган</a:t>
              </a:r>
              <a:r>
                <a:rPr lang="ru-RU" sz="14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4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харажатлар</a:t>
              </a:r>
              <a:r>
                <a:rPr lang="ru-RU" sz="14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4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шакллантирилади</a:t>
              </a:r>
              <a:endParaRPr lang="ru-RU" sz="1400" kern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2" name="Группа 41">
            <a:extLst>
              <a:ext uri="{FF2B5EF4-FFF2-40B4-BE49-F238E27FC236}">
                <a16:creationId xmlns:a16="http://schemas.microsoft.com/office/drawing/2014/main" id="{684E6BFB-9CC3-1E1D-36CC-9C34E4AFEB01}"/>
              </a:ext>
            </a:extLst>
          </p:cNvPr>
          <p:cNvGrpSpPr/>
          <p:nvPr/>
        </p:nvGrpSpPr>
        <p:grpSpPr>
          <a:xfrm>
            <a:off x="2340102" y="2151079"/>
            <a:ext cx="7872893" cy="1014931"/>
            <a:chOff x="2599708" y="1576299"/>
            <a:chExt cx="7065750" cy="974160"/>
          </a:xfrm>
        </p:grpSpPr>
        <p:sp>
          <p:nvSpPr>
            <p:cNvPr id="43" name="Прямоугольник: скругленные углы 15">
              <a:extLst>
                <a:ext uri="{FF2B5EF4-FFF2-40B4-BE49-F238E27FC236}">
                  <a16:creationId xmlns:a16="http://schemas.microsoft.com/office/drawing/2014/main" id="{DC936C6F-9034-E29E-0DC0-C4475232AA5E}"/>
                </a:ext>
              </a:extLst>
            </p:cNvPr>
            <p:cNvSpPr/>
            <p:nvPr/>
          </p:nvSpPr>
          <p:spPr>
            <a:xfrm>
              <a:off x="2599708" y="1576299"/>
              <a:ext cx="7065750" cy="974160"/>
            </a:xfrm>
            <a:prstGeom prst="roundRect">
              <a:avLst/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4" name="Прямоугольник: скругленные углы 4">
              <a:extLst>
                <a:ext uri="{FF2B5EF4-FFF2-40B4-BE49-F238E27FC236}">
                  <a16:creationId xmlns:a16="http://schemas.microsoft.com/office/drawing/2014/main" id="{4ED07FAF-CF14-9BB3-FB6C-5B505C6724D2}"/>
                </a:ext>
              </a:extLst>
            </p:cNvPr>
            <p:cNvSpPr txBox="1"/>
            <p:nvPr/>
          </p:nvSpPr>
          <p:spPr>
            <a:xfrm>
              <a:off x="2647264" y="1623854"/>
              <a:ext cx="6970640" cy="87905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55732" tIns="0" rIns="255732" bIns="0" numCol="1" spcCol="1270" anchor="ctr" anchorCtr="0">
              <a:noAutofit/>
            </a:bodyPr>
            <a:lstStyle/>
            <a:p>
              <a:pPr algn="just" defTabSz="622300">
                <a:lnSpc>
                  <a:spcPct val="15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мурожаатлар</a:t>
              </a:r>
              <a:r>
                <a:rPr lang="ru-RU" sz="14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4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судга</a:t>
              </a:r>
              <a:r>
                <a:rPr lang="ru-RU" sz="14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электрон </a:t>
              </a:r>
              <a:r>
                <a:rPr lang="ru-RU" sz="14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шаклда</a:t>
              </a:r>
              <a:r>
                <a:rPr lang="ru-RU" sz="14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4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юборилади</a:t>
              </a:r>
              <a:r>
                <a:rPr lang="en-US" sz="14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, </a:t>
              </a:r>
              <a:r>
                <a:rPr lang="uz-Cyrl-UZ" sz="14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ишда иштирок этувчи шахслар суд биносига ташриф буюрмайди ва суд муҳокамаларида масофадан туриб иштирок этади</a:t>
              </a:r>
              <a:endParaRPr lang="ru-RU" sz="1400" dirty="0">
                <a:solidFill>
                  <a:schemeClr val="tx1"/>
                </a:solidFill>
              </a:endParaRPr>
            </a:p>
            <a:p>
              <a:pPr lvl="0" algn="just" defTabSz="622300">
                <a:lnSpc>
                  <a:spcPct val="15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ru-RU" sz="1400" kern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45" name="Группа 44">
            <a:extLst>
              <a:ext uri="{FF2B5EF4-FFF2-40B4-BE49-F238E27FC236}">
                <a16:creationId xmlns:a16="http://schemas.microsoft.com/office/drawing/2014/main" id="{528E6357-65ED-B25E-5667-F0AAC40EEB67}"/>
              </a:ext>
            </a:extLst>
          </p:cNvPr>
          <p:cNvGrpSpPr/>
          <p:nvPr/>
        </p:nvGrpSpPr>
        <p:grpSpPr>
          <a:xfrm>
            <a:off x="2297145" y="3278383"/>
            <a:ext cx="8686742" cy="879946"/>
            <a:chOff x="-11790" y="2765142"/>
            <a:chExt cx="8448430" cy="984299"/>
          </a:xfrm>
        </p:grpSpPr>
        <p:sp>
          <p:nvSpPr>
            <p:cNvPr id="46" name="Прямоугольник: скругленные углы 18">
              <a:extLst>
                <a:ext uri="{FF2B5EF4-FFF2-40B4-BE49-F238E27FC236}">
                  <a16:creationId xmlns:a16="http://schemas.microsoft.com/office/drawing/2014/main" id="{22AB3DA8-D158-5FE0-1A9B-E0B057259F8E}"/>
                </a:ext>
              </a:extLst>
            </p:cNvPr>
            <p:cNvSpPr/>
            <p:nvPr/>
          </p:nvSpPr>
          <p:spPr>
            <a:xfrm>
              <a:off x="0" y="2775281"/>
              <a:ext cx="8436640" cy="974160"/>
            </a:xfrm>
            <a:prstGeom prst="roundRect">
              <a:avLst/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7" name="Прямоугольник: скругленные углы 4">
              <a:extLst>
                <a:ext uri="{FF2B5EF4-FFF2-40B4-BE49-F238E27FC236}">
                  <a16:creationId xmlns:a16="http://schemas.microsoft.com/office/drawing/2014/main" id="{AFC7ECCB-0708-0E49-6D42-D1C5E9991F74}"/>
                </a:ext>
              </a:extLst>
            </p:cNvPr>
            <p:cNvSpPr txBox="1"/>
            <p:nvPr/>
          </p:nvSpPr>
          <p:spPr>
            <a:xfrm>
              <a:off x="-11790" y="2765142"/>
              <a:ext cx="8341529" cy="87905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55732" tIns="0" rIns="255732" bIns="0" numCol="1" spcCol="1270" anchor="ctr" anchorCtr="0">
              <a:noAutofit/>
            </a:bodyPr>
            <a:lstStyle/>
            <a:p>
              <a:pPr lvl="0" algn="just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uz-Cyrl-UZ" sz="14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тарафлар ва ишда иштирок этувчи бошқа шахсларга суд жараёнларида ишга доир барча материаллар билан электрон шаклда танишиш имконияти яратилади</a:t>
              </a:r>
              <a:endParaRPr lang="ru-RU" sz="1400" kern="1200" dirty="0">
                <a:solidFill>
                  <a:schemeClr val="tx1"/>
                </a:solidFill>
              </a:endParaRPr>
            </a:p>
          </p:txBody>
        </p:sp>
      </p:grpSp>
      <p:sp>
        <p:nvSpPr>
          <p:cNvPr id="48" name="Стрелка: изогнутая вправо 21">
            <a:extLst>
              <a:ext uri="{FF2B5EF4-FFF2-40B4-BE49-F238E27FC236}">
                <a16:creationId xmlns:a16="http://schemas.microsoft.com/office/drawing/2014/main" id="{5ABDCFD6-1C0A-5301-FADE-785068E42BF0}"/>
              </a:ext>
            </a:extLst>
          </p:cNvPr>
          <p:cNvSpPr/>
          <p:nvPr/>
        </p:nvSpPr>
        <p:spPr>
          <a:xfrm>
            <a:off x="1042922" y="738322"/>
            <a:ext cx="577667" cy="1130844"/>
          </a:xfrm>
          <a:prstGeom prst="curvedRightArrow">
            <a:avLst>
              <a:gd name="adj1" fmla="val 25000"/>
              <a:gd name="adj2" fmla="val 50000"/>
              <a:gd name="adj3" fmla="val 47429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9" name="Стрелка: изогнутая вправо 22">
            <a:extLst>
              <a:ext uri="{FF2B5EF4-FFF2-40B4-BE49-F238E27FC236}">
                <a16:creationId xmlns:a16="http://schemas.microsoft.com/office/drawing/2014/main" id="{40D8886A-4513-5B4D-EDAA-3B65ED138EFC}"/>
              </a:ext>
            </a:extLst>
          </p:cNvPr>
          <p:cNvSpPr/>
          <p:nvPr/>
        </p:nvSpPr>
        <p:spPr>
          <a:xfrm>
            <a:off x="619106" y="4876364"/>
            <a:ext cx="609039" cy="1352985"/>
          </a:xfrm>
          <a:prstGeom prst="curvedRightArrow">
            <a:avLst>
              <a:gd name="adj1" fmla="val 18082"/>
              <a:gd name="adj2" fmla="val 42101"/>
              <a:gd name="adj3" fmla="val 52602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50" name="Стрелка: изогнутая вправо 23">
            <a:extLst>
              <a:ext uri="{FF2B5EF4-FFF2-40B4-BE49-F238E27FC236}">
                <a16:creationId xmlns:a16="http://schemas.microsoft.com/office/drawing/2014/main" id="{E0C8FC93-1DF4-506F-8757-D8A0E208B19E}"/>
              </a:ext>
            </a:extLst>
          </p:cNvPr>
          <p:cNvSpPr/>
          <p:nvPr/>
        </p:nvSpPr>
        <p:spPr>
          <a:xfrm rot="193330" flipH="1">
            <a:off x="10274546" y="1638538"/>
            <a:ext cx="644998" cy="1255934"/>
          </a:xfrm>
          <a:prstGeom prst="curvedRightArrow">
            <a:avLst>
              <a:gd name="adj1" fmla="val 25000"/>
              <a:gd name="adj2" fmla="val 66828"/>
              <a:gd name="adj3" fmla="val 5113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1" name="Стрелка: изогнутая вправо 23">
            <a:extLst>
              <a:ext uri="{FF2B5EF4-FFF2-40B4-BE49-F238E27FC236}">
                <a16:creationId xmlns:a16="http://schemas.microsoft.com/office/drawing/2014/main" id="{E0C8FC93-1DF4-506F-8757-D8A0E208B19E}"/>
              </a:ext>
            </a:extLst>
          </p:cNvPr>
          <p:cNvSpPr/>
          <p:nvPr/>
        </p:nvSpPr>
        <p:spPr>
          <a:xfrm flipH="1">
            <a:off x="11056722" y="3616949"/>
            <a:ext cx="625328" cy="1517026"/>
          </a:xfrm>
          <a:prstGeom prst="curvedRightArrow">
            <a:avLst>
              <a:gd name="adj1" fmla="val 25000"/>
              <a:gd name="adj2" fmla="val 66828"/>
              <a:gd name="adj3" fmla="val 5113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grpSp>
        <p:nvGrpSpPr>
          <p:cNvPr id="52" name="Группа 51">
            <a:extLst>
              <a:ext uri="{FF2B5EF4-FFF2-40B4-BE49-F238E27FC236}">
                <a16:creationId xmlns:a16="http://schemas.microsoft.com/office/drawing/2014/main" id="{684E6BFB-9CC3-1E1D-36CC-9C34E4AFEB01}"/>
              </a:ext>
            </a:extLst>
          </p:cNvPr>
          <p:cNvGrpSpPr/>
          <p:nvPr/>
        </p:nvGrpSpPr>
        <p:grpSpPr>
          <a:xfrm>
            <a:off x="923625" y="5737597"/>
            <a:ext cx="8500886" cy="844482"/>
            <a:chOff x="2214917" y="1576299"/>
            <a:chExt cx="7450541" cy="974160"/>
          </a:xfrm>
        </p:grpSpPr>
        <p:sp>
          <p:nvSpPr>
            <p:cNvPr id="53" name="Прямоугольник: скругленные углы 15">
              <a:extLst>
                <a:ext uri="{FF2B5EF4-FFF2-40B4-BE49-F238E27FC236}">
                  <a16:creationId xmlns:a16="http://schemas.microsoft.com/office/drawing/2014/main" id="{DC936C6F-9034-E29E-0DC0-C4475232AA5E}"/>
                </a:ext>
              </a:extLst>
            </p:cNvPr>
            <p:cNvSpPr/>
            <p:nvPr/>
          </p:nvSpPr>
          <p:spPr>
            <a:xfrm>
              <a:off x="2599708" y="1576299"/>
              <a:ext cx="7065750" cy="974160"/>
            </a:xfrm>
            <a:prstGeom prst="roundRect">
              <a:avLst/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4" name="Прямоугольник: скругленные углы 4">
              <a:extLst>
                <a:ext uri="{FF2B5EF4-FFF2-40B4-BE49-F238E27FC236}">
                  <a16:creationId xmlns:a16="http://schemas.microsoft.com/office/drawing/2014/main" id="{4ED07FAF-CF14-9BB3-FB6C-5B505C6724D2}"/>
                </a:ext>
              </a:extLst>
            </p:cNvPr>
            <p:cNvSpPr txBox="1"/>
            <p:nvPr/>
          </p:nvSpPr>
          <p:spPr>
            <a:xfrm>
              <a:off x="2214917" y="1623854"/>
              <a:ext cx="7402988" cy="87905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55732" tIns="0" rIns="255732" bIns="0" numCol="1" spcCol="1270" anchor="ctr" anchorCtr="0">
              <a:noAutofit/>
            </a:bodyPr>
            <a:lstStyle/>
            <a:p>
              <a:pPr lvl="1" algn="just" defTabSz="622300">
                <a:lnSpc>
                  <a:spcPct val="15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сунъий</a:t>
              </a:r>
              <a:r>
                <a:rPr lang="ru-RU" sz="14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интеллект </a:t>
              </a:r>
              <a:r>
                <a:rPr lang="ru-RU" sz="14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ёрдамида</a:t>
              </a:r>
              <a:r>
                <a:rPr lang="ru-RU" sz="14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суд </a:t>
              </a:r>
              <a:r>
                <a:rPr lang="ru-RU" sz="14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мажлиси</a:t>
              </a:r>
              <a:r>
                <a:rPr lang="ru-RU" sz="14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4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баённомалари</a:t>
              </a:r>
              <a:r>
                <a:rPr lang="ru-RU" sz="14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реал </a:t>
              </a:r>
              <a:r>
                <a:rPr lang="ru-RU" sz="14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вақт</a:t>
              </a:r>
              <a:r>
                <a:rPr lang="ru-RU" sz="14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4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режимида</a:t>
              </a:r>
              <a:r>
                <a:rPr lang="ru-RU" sz="14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4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матн</a:t>
              </a:r>
              <a:r>
                <a:rPr lang="ru-RU" sz="14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4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шаклида</a:t>
              </a:r>
              <a:r>
                <a:rPr lang="ru-RU" sz="14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4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тайёрланади</a:t>
              </a:r>
              <a:r>
                <a:rPr lang="en-US" sz="14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, </a:t>
              </a:r>
              <a:r>
                <a:rPr lang="ru-RU" sz="14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суд </a:t>
              </a:r>
              <a:r>
                <a:rPr lang="ru-RU" sz="14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ҳужжатлари</a:t>
              </a:r>
              <a:r>
                <a:rPr lang="ru-RU" sz="14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4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лойиҳалари</a:t>
              </a:r>
              <a:r>
                <a:rPr lang="ru-RU" sz="14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автоматик </a:t>
              </a:r>
              <a:r>
                <a:rPr lang="ru-RU" sz="14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шакллантирилади</a:t>
              </a:r>
              <a:endParaRPr lang="ru-RU" sz="1400" kern="1200" dirty="0">
                <a:solidFill>
                  <a:schemeClr val="tx1"/>
                </a:solidFill>
              </a:endParaRPr>
            </a:p>
          </p:txBody>
        </p:sp>
      </p:grpSp>
      <p:sp>
        <p:nvSpPr>
          <p:cNvPr id="55" name="Стрелка: изогнутая вправо 22">
            <a:extLst>
              <a:ext uri="{FF2B5EF4-FFF2-40B4-BE49-F238E27FC236}">
                <a16:creationId xmlns:a16="http://schemas.microsoft.com/office/drawing/2014/main" id="{40D8886A-4513-5B4D-EDAA-3B65ED138EFC}"/>
              </a:ext>
            </a:extLst>
          </p:cNvPr>
          <p:cNvSpPr/>
          <p:nvPr/>
        </p:nvSpPr>
        <p:spPr>
          <a:xfrm>
            <a:off x="1435339" y="2488292"/>
            <a:ext cx="784777" cy="1249291"/>
          </a:xfrm>
          <a:prstGeom prst="curvedRightArrow">
            <a:avLst>
              <a:gd name="adj1" fmla="val 25000"/>
              <a:gd name="adj2" fmla="val 44281"/>
              <a:gd name="adj3" fmla="val 50002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grpSp>
        <p:nvGrpSpPr>
          <p:cNvPr id="56" name="Группа 55">
            <a:extLst>
              <a:ext uri="{FF2B5EF4-FFF2-40B4-BE49-F238E27FC236}">
                <a16:creationId xmlns:a16="http://schemas.microsoft.com/office/drawing/2014/main" id="{684E6BFB-9CC3-1E1D-36CC-9C34E4AFEB01}"/>
              </a:ext>
            </a:extLst>
          </p:cNvPr>
          <p:cNvGrpSpPr/>
          <p:nvPr/>
        </p:nvGrpSpPr>
        <p:grpSpPr>
          <a:xfrm>
            <a:off x="726915" y="4312728"/>
            <a:ext cx="10256972" cy="1227984"/>
            <a:chOff x="2163439" y="1576299"/>
            <a:chExt cx="7502019" cy="974160"/>
          </a:xfrm>
        </p:grpSpPr>
        <p:sp>
          <p:nvSpPr>
            <p:cNvPr id="57" name="Прямоугольник: скругленные углы 15">
              <a:extLst>
                <a:ext uri="{FF2B5EF4-FFF2-40B4-BE49-F238E27FC236}">
                  <a16:creationId xmlns:a16="http://schemas.microsoft.com/office/drawing/2014/main" id="{DC936C6F-9034-E29E-0DC0-C4475232AA5E}"/>
                </a:ext>
              </a:extLst>
            </p:cNvPr>
            <p:cNvSpPr/>
            <p:nvPr/>
          </p:nvSpPr>
          <p:spPr>
            <a:xfrm>
              <a:off x="2599708" y="1576299"/>
              <a:ext cx="7065750" cy="974160"/>
            </a:xfrm>
            <a:prstGeom prst="roundRect">
              <a:avLst/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8" name="Прямоугольник: скругленные углы 4">
              <a:extLst>
                <a:ext uri="{FF2B5EF4-FFF2-40B4-BE49-F238E27FC236}">
                  <a16:creationId xmlns:a16="http://schemas.microsoft.com/office/drawing/2014/main" id="{4ED07FAF-CF14-9BB3-FB6C-5B505C6724D2}"/>
                </a:ext>
              </a:extLst>
            </p:cNvPr>
            <p:cNvSpPr txBox="1"/>
            <p:nvPr/>
          </p:nvSpPr>
          <p:spPr>
            <a:xfrm>
              <a:off x="2163439" y="1623854"/>
              <a:ext cx="7502019" cy="87905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55732" tIns="0" rIns="255732" bIns="0" numCol="1" spcCol="1270" anchor="ctr" anchorCtr="0">
              <a:noAutofit/>
            </a:bodyPr>
            <a:lstStyle/>
            <a:p>
              <a:pPr lvl="1" algn="just" defTabSz="622300">
                <a:lnSpc>
                  <a:spcPct val="15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4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суд </a:t>
              </a:r>
              <a:r>
                <a:rPr lang="ru-RU" sz="14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харажатлари</a:t>
              </a:r>
              <a:r>
                <a:rPr lang="ru-RU" sz="14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электрон </a:t>
              </a:r>
              <a:r>
                <a:rPr lang="ru-RU" sz="14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шаклда</a:t>
              </a:r>
              <a:r>
                <a:rPr lang="ru-RU" sz="14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4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ҳисобланади</a:t>
              </a:r>
              <a:r>
                <a:rPr lang="ru-RU" sz="14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4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ва</a:t>
              </a:r>
              <a:r>
                <a:rPr lang="ru-RU" sz="14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4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тўланади</a:t>
              </a:r>
              <a:r>
                <a:rPr lang="ru-RU" sz="14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, </a:t>
              </a:r>
              <a:r>
                <a:rPr lang="ru-RU" sz="14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шунингдек</a:t>
              </a:r>
              <a:r>
                <a:rPr lang="ru-RU" sz="14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, </a:t>
              </a:r>
              <a:r>
                <a:rPr lang="ru-RU" sz="14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ижро</a:t>
              </a:r>
              <a:r>
                <a:rPr lang="ru-RU" sz="14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4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варақалари</a:t>
              </a:r>
              <a:r>
                <a:rPr lang="ru-RU" sz="14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автоматик </a:t>
              </a:r>
              <a:r>
                <a:rPr lang="ru-RU" sz="14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равишда</a:t>
              </a:r>
              <a:r>
                <a:rPr lang="ru-RU" sz="14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4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ижрога</a:t>
              </a:r>
              <a:r>
                <a:rPr lang="ru-RU" sz="14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4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юборилади</a:t>
              </a:r>
              <a:r>
                <a:rPr lang="en-US" sz="14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, </a:t>
              </a:r>
              <a:r>
                <a:rPr lang="ru-RU" sz="14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суд </a:t>
              </a:r>
              <a:r>
                <a:rPr lang="ru-RU" sz="14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ишлари</a:t>
              </a:r>
              <a:r>
                <a:rPr lang="ru-RU" sz="14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4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замонавий</a:t>
              </a:r>
              <a:r>
                <a:rPr lang="ru-RU" sz="14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4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ахборот</a:t>
              </a:r>
              <a:r>
                <a:rPr lang="ru-RU" sz="14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4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технологияларидан</a:t>
              </a:r>
              <a:r>
                <a:rPr lang="ru-RU" sz="14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4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фойдаланган</a:t>
              </a:r>
              <a:r>
                <a:rPr lang="ru-RU" sz="14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4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ҳолда</a:t>
              </a:r>
              <a:r>
                <a:rPr lang="ru-RU" sz="14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4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тўлиқ</a:t>
              </a:r>
              <a:r>
                <a:rPr lang="ru-RU" sz="14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электрон </a:t>
              </a:r>
              <a:r>
                <a:rPr lang="ru-RU" sz="14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тарзда</a:t>
              </a:r>
              <a:r>
                <a:rPr lang="ru-RU" sz="14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4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юритилади</a:t>
              </a:r>
              <a:endParaRPr lang="ru-RU" sz="1400" kern="1200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95916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2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70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75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9500"/>
                            </p:stCondLst>
                            <p:childTnLst>
                              <p:par>
                                <p:cTn id="3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0"/>
                            </p:stCondLst>
                            <p:childTnLst>
                              <p:par>
                                <p:cTn id="3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9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2000"/>
                            </p:stCondLst>
                            <p:childTnLst>
                              <p:par>
                                <p:cTn id="4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2500"/>
                            </p:stCondLst>
                            <p:childTnLst>
                              <p:par>
                                <p:cTn id="4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 animBg="1"/>
      <p:bldP spid="49" grpId="0" animBg="1"/>
      <p:bldP spid="50" grpId="0" animBg="1"/>
      <p:bldP spid="51" grpId="0" animBg="1"/>
      <p:bldP spid="5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20000"/>
                <a:lumOff val="80000"/>
              </a:schemeClr>
            </a:gs>
            <a:gs pos="68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Прямая соединительная линия 9"/>
          <p:cNvCxnSpPr/>
          <p:nvPr/>
        </p:nvCxnSpPr>
        <p:spPr>
          <a:xfrm>
            <a:off x="0" y="0"/>
            <a:ext cx="12192000" cy="0"/>
          </a:xfrm>
          <a:prstGeom prst="line">
            <a:avLst/>
          </a:prstGeom>
          <a:ln w="85725" cmpd="tri">
            <a:solidFill>
              <a:schemeClr val="accent1">
                <a:lumMod val="7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0" y="6848475"/>
            <a:ext cx="12192000" cy="0"/>
          </a:xfrm>
          <a:prstGeom prst="line">
            <a:avLst/>
          </a:prstGeom>
          <a:ln w="85725" cmpd="tri">
            <a:solidFill>
              <a:schemeClr val="accent1">
                <a:lumMod val="7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0" y="0"/>
            <a:ext cx="0" cy="6858000"/>
          </a:xfrm>
          <a:prstGeom prst="line">
            <a:avLst/>
          </a:prstGeom>
          <a:ln w="85725" cmpd="tri">
            <a:solidFill>
              <a:schemeClr val="accent1">
                <a:lumMod val="7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12182475" y="-19878"/>
            <a:ext cx="0" cy="6858000"/>
          </a:xfrm>
          <a:prstGeom prst="line">
            <a:avLst/>
          </a:prstGeom>
          <a:ln w="85725" cmpd="tri">
            <a:solidFill>
              <a:schemeClr val="accent1">
                <a:lumMod val="7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flipH="1">
            <a:off x="92075" y="280574"/>
            <a:ext cx="3175" cy="6267035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H="1">
            <a:off x="12087226" y="280574"/>
            <a:ext cx="3175" cy="6267035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2" name="Группа 31">
            <a:extLst>
              <a:ext uri="{FF2B5EF4-FFF2-40B4-BE49-F238E27FC236}">
                <a16:creationId xmlns:a16="http://schemas.microsoft.com/office/drawing/2014/main" id="{23600BBE-66AE-598A-4487-7FD9118B7A58}"/>
              </a:ext>
            </a:extLst>
          </p:cNvPr>
          <p:cNvGrpSpPr/>
          <p:nvPr/>
        </p:nvGrpSpPr>
        <p:grpSpPr>
          <a:xfrm>
            <a:off x="1150036" y="344330"/>
            <a:ext cx="10365689" cy="1789270"/>
            <a:chOff x="335792" y="426035"/>
            <a:chExt cx="7088280" cy="974160"/>
          </a:xfrm>
          <a:solidFill>
            <a:schemeClr val="bg2">
              <a:lumMod val="50000"/>
            </a:schemeClr>
          </a:solidFill>
        </p:grpSpPr>
        <p:sp>
          <p:nvSpPr>
            <p:cNvPr id="35" name="Прямоугольник: скругленные углы 9">
              <a:extLst>
                <a:ext uri="{FF2B5EF4-FFF2-40B4-BE49-F238E27FC236}">
                  <a16:creationId xmlns:a16="http://schemas.microsoft.com/office/drawing/2014/main" id="{75D955ED-58EC-92D8-CDD9-3AA621A231EA}"/>
                </a:ext>
              </a:extLst>
            </p:cNvPr>
            <p:cNvSpPr/>
            <p:nvPr/>
          </p:nvSpPr>
          <p:spPr>
            <a:xfrm>
              <a:off x="335792" y="426035"/>
              <a:ext cx="7088280" cy="974160"/>
            </a:xfrm>
            <a:prstGeom prst="roundRect">
              <a:avLst/>
            </a:prstGeom>
            <a:grpFill/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6" name="Прямоугольник: скругленные углы 4">
              <a:extLst>
                <a:ext uri="{FF2B5EF4-FFF2-40B4-BE49-F238E27FC236}">
                  <a16:creationId xmlns:a16="http://schemas.microsoft.com/office/drawing/2014/main" id="{D0B1FC55-E728-5B79-41A2-22EFCB6BAF49}"/>
                </a:ext>
              </a:extLst>
            </p:cNvPr>
            <p:cNvSpPr txBox="1"/>
            <p:nvPr/>
          </p:nvSpPr>
          <p:spPr>
            <a:xfrm>
              <a:off x="383347" y="473590"/>
              <a:ext cx="6993170" cy="879050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55732" tIns="0" rIns="255732" bIns="0" numCol="1" spcCol="1270" anchor="ctr" anchorCtr="0">
              <a:noAutofit/>
            </a:bodyPr>
            <a:lstStyle/>
            <a:p>
              <a:pPr indent="450215" algn="just">
                <a:spcAft>
                  <a:spcPts val="800"/>
                </a:spcAft>
              </a:pPr>
              <a:r>
                <a:rPr lang="uz-Cyrl-UZ" sz="2400" b="1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2025 йил якунига қадар, тажриба тариқасида Тошкент шаҳрида «Рақамли суд» концепцияси асосида иқтисодий, фуқаролик ва маъмурий низоларни кўришга мўлжалланган суд мажлиси заллари ташкил этилсин.</a:t>
              </a:r>
              <a:endParaRPr lang="uz-Cyrl-UZ" sz="2400" b="1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38" name="Группа 37">
            <a:extLst>
              <a:ext uri="{FF2B5EF4-FFF2-40B4-BE49-F238E27FC236}">
                <a16:creationId xmlns:a16="http://schemas.microsoft.com/office/drawing/2014/main" id="{C6FFB67A-A3B8-58EC-8249-C691950FABE4}"/>
              </a:ext>
            </a:extLst>
          </p:cNvPr>
          <p:cNvGrpSpPr/>
          <p:nvPr/>
        </p:nvGrpSpPr>
        <p:grpSpPr>
          <a:xfrm>
            <a:off x="1086144" y="2528701"/>
            <a:ext cx="9914938" cy="1338884"/>
            <a:chOff x="335792" y="426035"/>
            <a:chExt cx="7088280" cy="974160"/>
          </a:xfrm>
        </p:grpSpPr>
        <p:sp>
          <p:nvSpPr>
            <p:cNvPr id="39" name="Прямоугольник: скругленные углы 12">
              <a:extLst>
                <a:ext uri="{FF2B5EF4-FFF2-40B4-BE49-F238E27FC236}">
                  <a16:creationId xmlns:a16="http://schemas.microsoft.com/office/drawing/2014/main" id="{E107CC3F-CE55-C886-B5C5-1DEACB8AA20F}"/>
                </a:ext>
              </a:extLst>
            </p:cNvPr>
            <p:cNvSpPr/>
            <p:nvPr/>
          </p:nvSpPr>
          <p:spPr>
            <a:xfrm>
              <a:off x="335792" y="426035"/>
              <a:ext cx="7088280" cy="974160"/>
            </a:xfrm>
            <a:prstGeom prst="roundRect">
              <a:avLst/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1" name="Прямоугольник: скругленные углы 4">
              <a:extLst>
                <a:ext uri="{FF2B5EF4-FFF2-40B4-BE49-F238E27FC236}">
                  <a16:creationId xmlns:a16="http://schemas.microsoft.com/office/drawing/2014/main" id="{C9C53895-CC7C-C395-5DA9-BB9972847FC7}"/>
                </a:ext>
              </a:extLst>
            </p:cNvPr>
            <p:cNvSpPr txBox="1"/>
            <p:nvPr/>
          </p:nvSpPr>
          <p:spPr>
            <a:xfrm>
              <a:off x="383347" y="473590"/>
              <a:ext cx="6993170" cy="87905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55732" tIns="0" rIns="255732" bIns="0" numCol="1" spcCol="1270" anchor="ctr" anchorCtr="0">
              <a:noAutofit/>
            </a:bodyPr>
            <a:lstStyle/>
            <a:p>
              <a:pPr lvl="0" algn="just" defTabSz="622300">
                <a:lnSpc>
                  <a:spcPct val="20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0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икки</a:t>
              </a:r>
              <a:r>
                <a:rPr lang="ru-RU" sz="20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ой </a:t>
              </a:r>
              <a:r>
                <a:rPr lang="ru-RU" sz="20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муддатда</a:t>
              </a:r>
              <a:r>
                <a:rPr lang="ru-RU" sz="20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«</a:t>
              </a:r>
              <a:r>
                <a:rPr lang="ru-RU" sz="20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Рақамли</a:t>
              </a:r>
              <a:r>
                <a:rPr lang="ru-RU" sz="20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суд» </a:t>
              </a:r>
              <a:r>
                <a:rPr lang="ru-RU" sz="20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концепцияси</a:t>
              </a:r>
              <a:r>
                <a:rPr lang="ru-RU" sz="20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доирасида</a:t>
              </a:r>
              <a:r>
                <a:rPr lang="ru-RU" sz="20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кўриладиган</a:t>
              </a:r>
              <a:r>
                <a:rPr lang="ru-RU" sz="20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низолар</a:t>
              </a:r>
              <a:r>
                <a:rPr lang="ru-RU" sz="20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бўйича</a:t>
              </a:r>
              <a:r>
                <a:rPr lang="ru-RU" sz="20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ишлар</a:t>
              </a:r>
              <a:r>
                <a:rPr lang="ru-RU" sz="20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тоифасини</a:t>
              </a:r>
              <a:r>
                <a:rPr lang="ru-RU" sz="20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20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тасдиқласин</a:t>
              </a:r>
              <a:endParaRPr lang="ru-RU" sz="2000" kern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59" name="Группа 58">
            <a:extLst>
              <a:ext uri="{FF2B5EF4-FFF2-40B4-BE49-F238E27FC236}">
                <a16:creationId xmlns:a16="http://schemas.microsoft.com/office/drawing/2014/main" id="{684E6BFB-9CC3-1E1D-36CC-9C34E4AFEB01}"/>
              </a:ext>
            </a:extLst>
          </p:cNvPr>
          <p:cNvGrpSpPr/>
          <p:nvPr/>
        </p:nvGrpSpPr>
        <p:grpSpPr>
          <a:xfrm>
            <a:off x="1819279" y="4258433"/>
            <a:ext cx="9419929" cy="1723244"/>
            <a:chOff x="2599708" y="1576299"/>
            <a:chExt cx="7065750" cy="974160"/>
          </a:xfrm>
        </p:grpSpPr>
        <p:sp>
          <p:nvSpPr>
            <p:cNvPr id="60" name="Прямоугольник: скругленные углы 15">
              <a:extLst>
                <a:ext uri="{FF2B5EF4-FFF2-40B4-BE49-F238E27FC236}">
                  <a16:creationId xmlns:a16="http://schemas.microsoft.com/office/drawing/2014/main" id="{DC936C6F-9034-E29E-0DC0-C4475232AA5E}"/>
                </a:ext>
              </a:extLst>
            </p:cNvPr>
            <p:cNvSpPr/>
            <p:nvPr/>
          </p:nvSpPr>
          <p:spPr>
            <a:xfrm>
              <a:off x="2599708" y="1576299"/>
              <a:ext cx="7065750" cy="974160"/>
            </a:xfrm>
            <a:prstGeom prst="roundRect">
              <a:avLst/>
            </a:pr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1" name="Прямоугольник: скругленные углы 4">
              <a:extLst>
                <a:ext uri="{FF2B5EF4-FFF2-40B4-BE49-F238E27FC236}">
                  <a16:creationId xmlns:a16="http://schemas.microsoft.com/office/drawing/2014/main" id="{4ED07FAF-CF14-9BB3-FB6C-5B505C6724D2}"/>
                </a:ext>
              </a:extLst>
            </p:cNvPr>
            <p:cNvSpPr txBox="1"/>
            <p:nvPr/>
          </p:nvSpPr>
          <p:spPr>
            <a:xfrm>
              <a:off x="2647264" y="1623854"/>
              <a:ext cx="6970640" cy="879050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55732" tIns="0" rIns="255732" bIns="0" numCol="1" spcCol="1270" anchor="ctr" anchorCtr="0">
              <a:noAutofit/>
            </a:bodyPr>
            <a:lstStyle/>
            <a:p>
              <a:pPr lvl="0" algn="just" defTabSz="622300">
                <a:lnSpc>
                  <a:spcPct val="20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uz-Cyrl-UZ" sz="20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тажриба натижалари асосида «Рақамли суд» концепциясини 2026 — 2027 йилларда босқичма-босқич республиканинг барча судларида татбиқ этсин</a:t>
              </a:r>
              <a:endParaRPr lang="ru-RU" sz="2000" kern="1200" dirty="0">
                <a:solidFill>
                  <a:schemeClr val="tx1"/>
                </a:solidFill>
              </a:endParaRPr>
            </a:p>
          </p:txBody>
        </p:sp>
      </p:grpSp>
      <p:sp>
        <p:nvSpPr>
          <p:cNvPr id="65" name="Стрелка: изогнутая вправо 21">
            <a:extLst>
              <a:ext uri="{FF2B5EF4-FFF2-40B4-BE49-F238E27FC236}">
                <a16:creationId xmlns:a16="http://schemas.microsoft.com/office/drawing/2014/main" id="{5ABDCFD6-1C0A-5301-FADE-785068E42BF0}"/>
              </a:ext>
            </a:extLst>
          </p:cNvPr>
          <p:cNvSpPr/>
          <p:nvPr/>
        </p:nvSpPr>
        <p:spPr>
          <a:xfrm>
            <a:off x="255034" y="1006596"/>
            <a:ext cx="735862" cy="2403354"/>
          </a:xfrm>
          <a:prstGeom prst="curvedRightArrow">
            <a:avLst>
              <a:gd name="adj1" fmla="val 25000"/>
              <a:gd name="adj2" fmla="val 50000"/>
              <a:gd name="adj3" fmla="val 47429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7" name="Стрелка: изогнутая вправо 23">
            <a:extLst>
              <a:ext uri="{FF2B5EF4-FFF2-40B4-BE49-F238E27FC236}">
                <a16:creationId xmlns:a16="http://schemas.microsoft.com/office/drawing/2014/main" id="{E0C8FC93-1DF4-506F-8757-D8A0E208B19E}"/>
              </a:ext>
            </a:extLst>
          </p:cNvPr>
          <p:cNvSpPr/>
          <p:nvPr/>
        </p:nvSpPr>
        <p:spPr>
          <a:xfrm rot="21199546" flipH="1">
            <a:off x="11211697" y="3038452"/>
            <a:ext cx="790709" cy="2085975"/>
          </a:xfrm>
          <a:prstGeom prst="curvedRightArrow">
            <a:avLst>
              <a:gd name="adj1" fmla="val 25000"/>
              <a:gd name="adj2" fmla="val 66828"/>
              <a:gd name="adj3" fmla="val 51136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2032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0"/>
                            </p:stCondLst>
                            <p:childTnLst>
                              <p:par>
                                <p:cTn id="2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 animBg="1"/>
      <p:bldP spid="6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20000"/>
                <a:lumOff val="80000"/>
              </a:schemeClr>
            </a:gs>
            <a:gs pos="68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Прямая соединительная линия 9"/>
          <p:cNvCxnSpPr/>
          <p:nvPr/>
        </p:nvCxnSpPr>
        <p:spPr>
          <a:xfrm>
            <a:off x="0" y="0"/>
            <a:ext cx="12192000" cy="0"/>
          </a:xfrm>
          <a:prstGeom prst="line">
            <a:avLst/>
          </a:prstGeom>
          <a:ln w="85725" cmpd="tri">
            <a:solidFill>
              <a:schemeClr val="accent1">
                <a:lumMod val="7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0" y="6848475"/>
            <a:ext cx="12192000" cy="0"/>
          </a:xfrm>
          <a:prstGeom prst="line">
            <a:avLst/>
          </a:prstGeom>
          <a:ln w="85725" cmpd="tri">
            <a:solidFill>
              <a:schemeClr val="accent1">
                <a:lumMod val="7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0" y="0"/>
            <a:ext cx="0" cy="6858000"/>
          </a:xfrm>
          <a:prstGeom prst="line">
            <a:avLst/>
          </a:prstGeom>
          <a:ln w="85725" cmpd="tri">
            <a:solidFill>
              <a:schemeClr val="accent1">
                <a:lumMod val="7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12182475" y="-19878"/>
            <a:ext cx="0" cy="6858000"/>
          </a:xfrm>
          <a:prstGeom prst="line">
            <a:avLst/>
          </a:prstGeom>
          <a:ln w="85725" cmpd="tri">
            <a:solidFill>
              <a:schemeClr val="accent1">
                <a:lumMod val="7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flipH="1">
            <a:off x="92075" y="280574"/>
            <a:ext cx="3175" cy="6267035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H="1">
            <a:off x="12087226" y="280574"/>
            <a:ext cx="3175" cy="6267035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Группа 19">
            <a:extLst>
              <a:ext uri="{FF2B5EF4-FFF2-40B4-BE49-F238E27FC236}">
                <a16:creationId xmlns:a16="http://schemas.microsoft.com/office/drawing/2014/main" id="{23600BBE-66AE-598A-4487-7FD9118B7A58}"/>
              </a:ext>
            </a:extLst>
          </p:cNvPr>
          <p:cNvGrpSpPr/>
          <p:nvPr/>
        </p:nvGrpSpPr>
        <p:grpSpPr>
          <a:xfrm>
            <a:off x="1555934" y="483117"/>
            <a:ext cx="9159691" cy="875780"/>
            <a:chOff x="251708" y="426035"/>
            <a:chExt cx="7172364" cy="974160"/>
          </a:xfrm>
          <a:gradFill>
            <a:gsLst>
              <a:gs pos="11000">
                <a:schemeClr val="tx1">
                  <a:lumMod val="85000"/>
                  <a:alpha val="65000"/>
                </a:schemeClr>
              </a:gs>
              <a:gs pos="33000">
                <a:schemeClr val="tx2">
                  <a:lumMod val="75000"/>
                </a:schemeClr>
              </a:gs>
            </a:gsLst>
            <a:lin ang="6120000" scaled="1"/>
          </a:gradFill>
        </p:grpSpPr>
        <p:sp>
          <p:nvSpPr>
            <p:cNvPr id="21" name="Прямоугольник: скругленные углы 9">
              <a:extLst>
                <a:ext uri="{FF2B5EF4-FFF2-40B4-BE49-F238E27FC236}">
                  <a16:creationId xmlns:a16="http://schemas.microsoft.com/office/drawing/2014/main" id="{75D955ED-58EC-92D8-CDD9-3AA621A231EA}"/>
                </a:ext>
              </a:extLst>
            </p:cNvPr>
            <p:cNvSpPr/>
            <p:nvPr/>
          </p:nvSpPr>
          <p:spPr>
            <a:xfrm>
              <a:off x="335792" y="426035"/>
              <a:ext cx="7088280" cy="974160"/>
            </a:xfrm>
            <a:prstGeom prst="round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2" name="Прямоугольник: скругленные углы 4">
              <a:extLst>
                <a:ext uri="{FF2B5EF4-FFF2-40B4-BE49-F238E27FC236}">
                  <a16:creationId xmlns:a16="http://schemas.microsoft.com/office/drawing/2014/main" id="{D0B1FC55-E728-5B79-41A2-22EFCB6BAF49}"/>
                </a:ext>
              </a:extLst>
            </p:cNvPr>
            <p:cNvSpPr txBox="1"/>
            <p:nvPr/>
          </p:nvSpPr>
          <p:spPr>
            <a:xfrm>
              <a:off x="251708" y="506032"/>
              <a:ext cx="7172364" cy="814165"/>
            </a:xfrm>
            <a:prstGeom prst="rect">
              <a:avLst/>
            </a:prstGeom>
            <a:no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55732" tIns="0" rIns="255732" bIns="0" numCol="1" spcCol="1270" anchor="ctr" anchorCtr="0">
              <a:noAutofit/>
            </a:bodyPr>
            <a:lstStyle/>
            <a:p>
              <a:pPr indent="450215" algn="ctr">
                <a:spcAft>
                  <a:spcPts val="800"/>
                </a:spcAft>
              </a:pPr>
              <a:r>
                <a:rPr lang="ru-RU" sz="2000" b="1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Суд </a:t>
              </a:r>
              <a:r>
                <a:rPr lang="ru-RU" sz="2000" b="1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соҳасини</a:t>
              </a:r>
              <a:r>
                <a:rPr lang="ru-RU" sz="2000" b="1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2000" b="1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рақамлаштиришнинг</a:t>
              </a:r>
              <a:r>
                <a:rPr lang="ru-RU" sz="2000" b="1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2000" b="1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истиқболдаги</a:t>
              </a:r>
              <a:r>
                <a:rPr lang="ru-RU" sz="2000" b="1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2000" b="1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режалари</a:t>
              </a:r>
              <a:endParaRPr lang="uz-Cyrl-UZ" sz="2000" b="1" dirty="0">
                <a:solidFill>
                  <a:schemeClr val="tx1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cxnSp>
        <p:nvCxnSpPr>
          <p:cNvPr id="23" name="Прямая соединительная линия 22"/>
          <p:cNvCxnSpPr/>
          <p:nvPr/>
        </p:nvCxnSpPr>
        <p:spPr>
          <a:xfrm flipH="1" flipV="1">
            <a:off x="765051" y="921008"/>
            <a:ext cx="942766" cy="2"/>
          </a:xfrm>
          <a:prstGeom prst="line">
            <a:avLst/>
          </a:prstGeom>
          <a:ln w="762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flipH="1" flipV="1">
            <a:off x="782488" y="921008"/>
            <a:ext cx="8396" cy="1721594"/>
          </a:xfrm>
          <a:prstGeom prst="line">
            <a:avLst/>
          </a:prstGeom>
          <a:ln w="762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flipH="1" flipV="1">
            <a:off x="790884" y="2642602"/>
            <a:ext cx="765050" cy="1"/>
          </a:xfrm>
          <a:prstGeom prst="line">
            <a:avLst/>
          </a:prstGeom>
          <a:ln w="762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6" name="Группа 25">
            <a:extLst>
              <a:ext uri="{FF2B5EF4-FFF2-40B4-BE49-F238E27FC236}">
                <a16:creationId xmlns:a16="http://schemas.microsoft.com/office/drawing/2014/main" id="{C6FFB67A-A3B8-58EC-8249-C691950FABE4}"/>
              </a:ext>
            </a:extLst>
          </p:cNvPr>
          <p:cNvGrpSpPr/>
          <p:nvPr/>
        </p:nvGrpSpPr>
        <p:grpSpPr>
          <a:xfrm>
            <a:off x="1649552" y="1690128"/>
            <a:ext cx="10218597" cy="1904949"/>
            <a:chOff x="335792" y="426035"/>
            <a:chExt cx="7088280" cy="974160"/>
          </a:xfrm>
          <a:gradFill>
            <a:gsLst>
              <a:gs pos="13000">
                <a:schemeClr val="tx1">
                  <a:lumMod val="85000"/>
                  <a:alpha val="65000"/>
                </a:schemeClr>
              </a:gs>
              <a:gs pos="100000">
                <a:schemeClr val="tx2">
                  <a:lumMod val="75000"/>
                </a:schemeClr>
              </a:gs>
            </a:gsLst>
            <a:lin ang="6120000" scaled="1"/>
          </a:gradFill>
        </p:grpSpPr>
        <p:sp>
          <p:nvSpPr>
            <p:cNvPr id="27" name="Прямоугольник: скругленные углы 12">
              <a:extLst>
                <a:ext uri="{FF2B5EF4-FFF2-40B4-BE49-F238E27FC236}">
                  <a16:creationId xmlns:a16="http://schemas.microsoft.com/office/drawing/2014/main" id="{E107CC3F-CE55-C886-B5C5-1DEACB8AA20F}"/>
                </a:ext>
              </a:extLst>
            </p:cNvPr>
            <p:cNvSpPr/>
            <p:nvPr/>
          </p:nvSpPr>
          <p:spPr>
            <a:xfrm>
              <a:off x="335792" y="426035"/>
              <a:ext cx="7088280" cy="974160"/>
            </a:xfrm>
            <a:prstGeom prst="round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8" name="Прямоугольник: скругленные углы 4">
              <a:extLst>
                <a:ext uri="{FF2B5EF4-FFF2-40B4-BE49-F238E27FC236}">
                  <a16:creationId xmlns:a16="http://schemas.microsoft.com/office/drawing/2014/main" id="{C9C53895-CC7C-C395-5DA9-BB9972847FC7}"/>
                </a:ext>
              </a:extLst>
            </p:cNvPr>
            <p:cNvSpPr txBox="1"/>
            <p:nvPr/>
          </p:nvSpPr>
          <p:spPr>
            <a:xfrm>
              <a:off x="383347" y="442276"/>
              <a:ext cx="6993170" cy="941678"/>
            </a:xfrm>
            <a:prstGeom prst="rect">
              <a:avLst/>
            </a:prstGeom>
            <a:no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55732" tIns="0" rIns="255732" bIns="0" numCol="1" spcCol="1270" anchor="ctr" anchorCtr="0">
              <a:noAutofit/>
            </a:bodyPr>
            <a:lstStyle/>
            <a:p>
              <a:pPr marL="285750" lvl="0" indent="-285750" algn="just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Wingdings" panose="05000000000000000000" pitchFamily="2" charset="2"/>
                <a:buChar char="q"/>
              </a:pP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2025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йил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1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декабрдан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бошлаб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фуқаролар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,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адвокатлар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,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юристлар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,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судьялар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учун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норматив-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ҳуқуқий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ҳужжатларни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таҳлил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қилиш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платформасини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ишга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тушириш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;</a:t>
              </a:r>
            </a:p>
            <a:p>
              <a:pPr marL="285750" lvl="0" indent="-285750" algn="just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Wingdings" panose="05000000000000000000" pitchFamily="2" charset="2"/>
                <a:buChar char="q"/>
              </a:pP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2025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йил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якунига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қадар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суд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ҳужжатларини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автоматик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тайёрлаш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махсус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ахборот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дастурини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яратиш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;</a:t>
              </a:r>
            </a:p>
            <a:p>
              <a:pPr marL="285750" lvl="0" indent="-285750" algn="just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Wingdings" panose="05000000000000000000" pitchFamily="2" charset="2"/>
                <a:buChar char="q"/>
              </a:pP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2026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йил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1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январдан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бошлаб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«</a:t>
              </a:r>
              <a:r>
                <a:rPr lang="en-US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my.sud.uz»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интерактив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хизматлар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порталида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фуқароларга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ҳуқуқий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ёрдам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кўрсатиш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модулини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жорий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этиш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, бунда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сунъий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интеллект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асосида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ишлайдиган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виртуал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маслаҳатчини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яратиш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,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ҳуқуқий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мурожаатларга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жавоб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бериш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ҳамда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суд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маълумотларини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автоматик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етказиш</a:t>
              </a:r>
              <a:endParaRPr lang="ru-RU" sz="1600" dirty="0" smtClean="0">
                <a:solidFill>
                  <a:schemeClr val="tx1"/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29" name="Группа 28">
            <a:extLst>
              <a:ext uri="{FF2B5EF4-FFF2-40B4-BE49-F238E27FC236}">
                <a16:creationId xmlns:a16="http://schemas.microsoft.com/office/drawing/2014/main" id="{C6FFB67A-A3B8-58EC-8249-C691950FABE4}"/>
              </a:ext>
            </a:extLst>
          </p:cNvPr>
          <p:cNvGrpSpPr/>
          <p:nvPr/>
        </p:nvGrpSpPr>
        <p:grpSpPr>
          <a:xfrm>
            <a:off x="1649553" y="3715535"/>
            <a:ext cx="10218596" cy="2176909"/>
            <a:chOff x="335792" y="473590"/>
            <a:chExt cx="7088280" cy="974160"/>
          </a:xfrm>
          <a:gradFill>
            <a:gsLst>
              <a:gs pos="97000">
                <a:schemeClr val="tx1">
                  <a:lumMod val="85000"/>
                  <a:alpha val="65000"/>
                </a:schemeClr>
              </a:gs>
              <a:gs pos="46000">
                <a:schemeClr val="tx2">
                  <a:lumMod val="75000"/>
                </a:schemeClr>
              </a:gs>
            </a:gsLst>
            <a:lin ang="6120000" scaled="1"/>
          </a:gradFill>
        </p:grpSpPr>
        <p:sp>
          <p:nvSpPr>
            <p:cNvPr id="30" name="Прямоугольник: скругленные углы 12">
              <a:extLst>
                <a:ext uri="{FF2B5EF4-FFF2-40B4-BE49-F238E27FC236}">
                  <a16:creationId xmlns:a16="http://schemas.microsoft.com/office/drawing/2014/main" id="{E107CC3F-CE55-C886-B5C5-1DEACB8AA20F}"/>
                </a:ext>
              </a:extLst>
            </p:cNvPr>
            <p:cNvSpPr/>
            <p:nvPr/>
          </p:nvSpPr>
          <p:spPr>
            <a:xfrm>
              <a:off x="335792" y="473590"/>
              <a:ext cx="7088280" cy="974160"/>
            </a:xfrm>
            <a:prstGeom prst="roundRect">
              <a:avLst/>
            </a:prstGeom>
            <a:solidFill>
              <a:schemeClr val="accent1">
                <a:lumMod val="60000"/>
                <a:lumOff val="40000"/>
              </a:schemeClr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1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1" name="Прямоугольник: скругленные углы 4">
              <a:extLst>
                <a:ext uri="{FF2B5EF4-FFF2-40B4-BE49-F238E27FC236}">
                  <a16:creationId xmlns:a16="http://schemas.microsoft.com/office/drawing/2014/main" id="{C9C53895-CC7C-C395-5DA9-BB9972847FC7}"/>
                </a:ext>
              </a:extLst>
            </p:cNvPr>
            <p:cNvSpPr txBox="1"/>
            <p:nvPr/>
          </p:nvSpPr>
          <p:spPr>
            <a:xfrm>
              <a:off x="383347" y="473590"/>
              <a:ext cx="6993170" cy="879050"/>
            </a:xfrm>
            <a:prstGeom prst="rect">
              <a:avLst/>
            </a:prstGeom>
            <a:no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255732" tIns="0" rIns="255732" bIns="0" numCol="1" spcCol="1270" anchor="ctr" anchorCtr="0">
              <a:noAutofit/>
            </a:bodyPr>
            <a:lstStyle/>
            <a:p>
              <a:pPr marL="285750" lvl="0" indent="-285750" algn="just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Wingdings" panose="05000000000000000000" pitchFamily="2" charset="2"/>
                <a:buChar char="q"/>
              </a:pP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2026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йил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1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мартдан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бошлаб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фуқаролик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,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маъмурий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,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иқтисодий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ва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маъмурий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ҳуқуқбузарлик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тўғрисидаги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ишлар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бўйича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дастлабки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суд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маълумотларини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фуқароларга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Ягона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интерактив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давлат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хизматлари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портали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орқали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олиш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имкониятини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яратиш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;</a:t>
              </a:r>
            </a:p>
            <a:p>
              <a:pPr marL="285750" lvl="0" indent="-285750" algn="just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Wingdings" panose="05000000000000000000" pitchFamily="2" charset="2"/>
                <a:buChar char="q"/>
              </a:pP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2026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йил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якунига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қадар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фуқароларга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одил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судловга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эришишда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қулай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имкониятлар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яратиш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мақсадида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5 та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янги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интерактив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хизматларни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йўлга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қўйиш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,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шунингдек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,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суднинг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ахборот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тизимидаги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«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Шахсий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кабинет»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платформасининг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фойдаланувчилар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учун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янада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қулай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бўлган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янги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версиясини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ишлаб</a:t>
              </a:r>
              <a:r>
                <a:rPr lang="ru-RU" sz="1600" dirty="0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ru-RU" sz="1600" dirty="0" err="1" smtClean="0">
                  <a:solidFill>
                    <a:schemeClr val="tx1"/>
                  </a:solidFill>
                  <a:latin typeface="Cambria" panose="020405030504060302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чиқиш</a:t>
              </a:r>
              <a:endParaRPr lang="ru-RU" sz="1600" dirty="0" smtClean="0">
                <a:solidFill>
                  <a:schemeClr val="tx1"/>
                </a:solidFill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cxnSp>
        <p:nvCxnSpPr>
          <p:cNvPr id="33" name="Прямая соединительная линия 32"/>
          <p:cNvCxnSpPr/>
          <p:nvPr/>
        </p:nvCxnSpPr>
        <p:spPr>
          <a:xfrm flipH="1" flipV="1">
            <a:off x="792984" y="2642384"/>
            <a:ext cx="20178" cy="2238547"/>
          </a:xfrm>
          <a:prstGeom prst="line">
            <a:avLst/>
          </a:prstGeom>
          <a:ln w="762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единительная линия 33"/>
          <p:cNvCxnSpPr/>
          <p:nvPr/>
        </p:nvCxnSpPr>
        <p:spPr>
          <a:xfrm flipH="1" flipV="1">
            <a:off x="782488" y="4880931"/>
            <a:ext cx="781844" cy="219"/>
          </a:xfrm>
          <a:prstGeom prst="line">
            <a:avLst/>
          </a:prstGeom>
          <a:ln w="762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100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0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0"/>
                            </p:stCondLst>
                            <p:childTnLst>
                              <p:par>
                                <p:cTn id="3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20000"/>
                <a:lumOff val="80000"/>
              </a:schemeClr>
            </a:gs>
            <a:gs pos="68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Прямая соединительная линия 9"/>
          <p:cNvCxnSpPr/>
          <p:nvPr/>
        </p:nvCxnSpPr>
        <p:spPr>
          <a:xfrm>
            <a:off x="0" y="0"/>
            <a:ext cx="12192000" cy="0"/>
          </a:xfrm>
          <a:prstGeom prst="line">
            <a:avLst/>
          </a:prstGeom>
          <a:ln w="85725" cmpd="tri">
            <a:solidFill>
              <a:schemeClr val="accent1">
                <a:lumMod val="7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0" y="6848475"/>
            <a:ext cx="12192000" cy="0"/>
          </a:xfrm>
          <a:prstGeom prst="line">
            <a:avLst/>
          </a:prstGeom>
          <a:ln w="85725" cmpd="tri">
            <a:solidFill>
              <a:schemeClr val="accent1">
                <a:lumMod val="7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0" y="0"/>
            <a:ext cx="0" cy="6858000"/>
          </a:xfrm>
          <a:prstGeom prst="line">
            <a:avLst/>
          </a:prstGeom>
          <a:ln w="85725" cmpd="tri">
            <a:solidFill>
              <a:schemeClr val="accent1">
                <a:lumMod val="7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12182475" y="-19878"/>
            <a:ext cx="0" cy="6858000"/>
          </a:xfrm>
          <a:prstGeom prst="line">
            <a:avLst/>
          </a:prstGeom>
          <a:ln w="85725" cmpd="tri">
            <a:solidFill>
              <a:schemeClr val="accent1">
                <a:lumMod val="7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flipH="1">
            <a:off x="92075" y="280574"/>
            <a:ext cx="3175" cy="6267035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H="1">
            <a:off x="12087226" y="280574"/>
            <a:ext cx="3175" cy="6267035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2776537" y="300867"/>
            <a:ext cx="664368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err="1">
                <a:solidFill>
                  <a:srgbClr val="00008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Рақамли</a:t>
            </a:r>
            <a:r>
              <a:rPr lang="ru-RU" sz="2000" b="1" dirty="0">
                <a:solidFill>
                  <a:srgbClr val="00008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8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технологияларни</a:t>
            </a:r>
            <a:r>
              <a:rPr lang="ru-RU" sz="2000" b="1" dirty="0">
                <a:solidFill>
                  <a:srgbClr val="00008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8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жорий</a:t>
            </a:r>
            <a:r>
              <a:rPr lang="ru-RU" sz="2000" b="1" dirty="0">
                <a:solidFill>
                  <a:srgbClr val="00008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8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этиш</a:t>
            </a:r>
            <a:r>
              <a:rPr lang="ru-RU" sz="2000" b="1" dirty="0">
                <a:solidFill>
                  <a:srgbClr val="00008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8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орқали</a:t>
            </a:r>
            <a:r>
              <a:rPr lang="ru-RU" sz="2000" b="1" dirty="0">
                <a:solidFill>
                  <a:srgbClr val="00008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суд </a:t>
            </a:r>
            <a:r>
              <a:rPr lang="ru-RU" sz="2000" b="1" dirty="0" err="1">
                <a:solidFill>
                  <a:srgbClr val="00008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ишларини</a:t>
            </a:r>
            <a:r>
              <a:rPr lang="ru-RU" sz="2000" b="1" dirty="0">
                <a:solidFill>
                  <a:srgbClr val="00008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8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юритиш</a:t>
            </a:r>
            <a:r>
              <a:rPr lang="ru-RU" sz="2000" b="1" dirty="0">
                <a:solidFill>
                  <a:srgbClr val="00008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8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самарадорлигини</a:t>
            </a:r>
            <a:r>
              <a:rPr lang="ru-RU" sz="2000" b="1" dirty="0">
                <a:solidFill>
                  <a:srgbClr val="00008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8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ошириш</a:t>
            </a:r>
            <a:endParaRPr lang="ru-RU" sz="20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209675" y="1479889"/>
            <a:ext cx="1045845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 smtClean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dirty="0" smtClean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Бош 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прокуратура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Ички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ишлар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вазирлиги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билан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биргаликда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санкциялар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мажбурлов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чоралари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бўйича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судларга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киритиладиган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илтимосномаларни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электрон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шаклда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юритиш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мақсадида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Олий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суд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ахборот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тизимлари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билан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тергов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органларининг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ахборот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тизимлари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ўртасида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электрон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маълумотлар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алмашинувини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йўлга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қўйиш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209675" y="2837587"/>
            <a:ext cx="1045845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 smtClean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dirty="0" err="1" smtClean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Ички</a:t>
            </a:r>
            <a:r>
              <a:rPr lang="ru-RU" dirty="0" smtClean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ишлар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вазирлиги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билан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биргаликда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судлар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томонидан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маъмурий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ҳуқуқбузарлик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учун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қўлланилган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барча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жарималарни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онлайн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кузатиш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уларнинг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тўлов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муддатлари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ҳақида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огоҳлантириш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тўловларни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электрон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амалга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ошириш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имконини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берувчи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мобил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дастурни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ишлаб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чиқиш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209675" y="4195285"/>
            <a:ext cx="1045845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dirty="0" smtClean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dirty="0" err="1" smtClean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Рақамли</a:t>
            </a:r>
            <a:r>
              <a:rPr lang="ru-RU" dirty="0" smtClean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технологиялар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вазирлиги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билан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биргаликда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судда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иштирок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этувчи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шахслардан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ортиқча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маълумотлар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талаб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этилишига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чек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қўйиш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мақсадида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«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Рақамли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ҳукумат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тизими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идоралараро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интеграциялашув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платформасида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мавжуд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маълумотларни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судларнинг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ахборот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тизимлари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билан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тўлиқ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интеграция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қилиш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чораларини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кўрсин</a:t>
            </a:r>
            <a:endParaRPr lang="ru-RU" dirty="0"/>
          </a:p>
        </p:txBody>
      </p:sp>
      <p:sp>
        <p:nvSpPr>
          <p:cNvPr id="8" name="Выгнутая влево стрелка 7"/>
          <p:cNvSpPr/>
          <p:nvPr/>
        </p:nvSpPr>
        <p:spPr>
          <a:xfrm>
            <a:off x="323852" y="1638733"/>
            <a:ext cx="600075" cy="1466850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32" name="Выгнутая влево стрелка 31"/>
          <p:cNvSpPr/>
          <p:nvPr/>
        </p:nvSpPr>
        <p:spPr>
          <a:xfrm>
            <a:off x="323852" y="3434833"/>
            <a:ext cx="600075" cy="1466850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0429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500"/>
                            </p:stCondLst>
                            <p:childTnLst>
                              <p:par>
                                <p:cTn id="2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000"/>
                            </p:stCondLst>
                            <p:childTnLst>
                              <p:par>
                                <p:cTn id="3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  <p:bldP spid="6" grpId="0"/>
      <p:bldP spid="8" grpId="0" animBg="1"/>
      <p:bldP spid="3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20000"/>
                <a:lumOff val="80000"/>
              </a:schemeClr>
            </a:gs>
            <a:gs pos="68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Прямая соединительная линия 9"/>
          <p:cNvCxnSpPr/>
          <p:nvPr/>
        </p:nvCxnSpPr>
        <p:spPr>
          <a:xfrm>
            <a:off x="0" y="0"/>
            <a:ext cx="12192000" cy="0"/>
          </a:xfrm>
          <a:prstGeom prst="line">
            <a:avLst/>
          </a:prstGeom>
          <a:ln w="85725" cmpd="tri">
            <a:solidFill>
              <a:schemeClr val="accent1">
                <a:lumMod val="7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0" y="6848475"/>
            <a:ext cx="12192000" cy="0"/>
          </a:xfrm>
          <a:prstGeom prst="line">
            <a:avLst/>
          </a:prstGeom>
          <a:ln w="85725" cmpd="tri">
            <a:solidFill>
              <a:schemeClr val="accent1">
                <a:lumMod val="7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0" y="0"/>
            <a:ext cx="0" cy="6858000"/>
          </a:xfrm>
          <a:prstGeom prst="line">
            <a:avLst/>
          </a:prstGeom>
          <a:ln w="85725" cmpd="tri">
            <a:solidFill>
              <a:schemeClr val="accent1">
                <a:lumMod val="7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12182475" y="-19878"/>
            <a:ext cx="0" cy="6858000"/>
          </a:xfrm>
          <a:prstGeom prst="line">
            <a:avLst/>
          </a:prstGeom>
          <a:ln w="85725" cmpd="tri">
            <a:solidFill>
              <a:schemeClr val="accent1">
                <a:lumMod val="75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flipH="1">
            <a:off x="92075" y="280574"/>
            <a:ext cx="3175" cy="6267035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 flipH="1">
            <a:off x="12087226" y="280574"/>
            <a:ext cx="3175" cy="6267035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2776537" y="300867"/>
            <a:ext cx="664368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err="1">
                <a:solidFill>
                  <a:srgbClr val="00008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Рақамли</a:t>
            </a:r>
            <a:r>
              <a:rPr lang="ru-RU" sz="2000" b="1" dirty="0">
                <a:solidFill>
                  <a:srgbClr val="00008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8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технологияларни</a:t>
            </a:r>
            <a:r>
              <a:rPr lang="ru-RU" sz="2000" b="1" dirty="0">
                <a:solidFill>
                  <a:srgbClr val="00008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8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жорий</a:t>
            </a:r>
            <a:r>
              <a:rPr lang="ru-RU" sz="2000" b="1" dirty="0">
                <a:solidFill>
                  <a:srgbClr val="00008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8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этиш</a:t>
            </a:r>
            <a:r>
              <a:rPr lang="ru-RU" sz="2000" b="1" dirty="0">
                <a:solidFill>
                  <a:srgbClr val="00008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8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орқали</a:t>
            </a:r>
            <a:r>
              <a:rPr lang="ru-RU" sz="2000" b="1" dirty="0">
                <a:solidFill>
                  <a:srgbClr val="00008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суд </a:t>
            </a:r>
            <a:r>
              <a:rPr lang="ru-RU" sz="2000" b="1" dirty="0" err="1">
                <a:solidFill>
                  <a:srgbClr val="00008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ишларини</a:t>
            </a:r>
            <a:r>
              <a:rPr lang="ru-RU" sz="2000" b="1" dirty="0">
                <a:solidFill>
                  <a:srgbClr val="00008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8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юритиш</a:t>
            </a:r>
            <a:r>
              <a:rPr lang="ru-RU" sz="2000" b="1" dirty="0">
                <a:solidFill>
                  <a:srgbClr val="00008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8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самарадорлигини</a:t>
            </a:r>
            <a:r>
              <a:rPr lang="ru-RU" sz="2000" b="1" dirty="0">
                <a:solidFill>
                  <a:srgbClr val="00008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 err="1">
                <a:solidFill>
                  <a:srgbClr val="000080"/>
                </a:solidFill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ошириш</a:t>
            </a:r>
            <a:endParaRPr lang="ru-RU" sz="20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58800" y="1309619"/>
            <a:ext cx="11160126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Вазирлар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Маҳкамаси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(А.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Арипов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) 2025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йил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1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октябрга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қадар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маъмурий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жазо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қўллаш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ваколатига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эга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вазирлик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ва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идоралар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томонидан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маъмурий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иш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билан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боғлиқ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бўлган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барча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ҳужжатларни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Ички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ишлар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вазирлигининг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«E-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ma’muriy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ish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»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ахборот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тизими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орқали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судларга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тўлиқ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электрон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шаклда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тақдим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этиб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бориш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тартибини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йўлга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қўйсин</a:t>
            </a:r>
            <a:r>
              <a:rPr lang="ru-RU" dirty="0" smtClean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.</a:t>
            </a:r>
            <a:endParaRPr lang="en-US" dirty="0" smtClean="0">
              <a:solidFill>
                <a:srgbClr val="000000"/>
              </a:solidFill>
              <a:latin typeface="Cambria" panose="02040503050406030204" pitchFamily="18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dirty="0" err="1" smtClean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Олий</a:t>
            </a:r>
            <a:r>
              <a:rPr lang="ru-RU" dirty="0" smtClean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суднинг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Ахборот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-коммуникация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технологияларини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жорий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қилиш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ва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ахборот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хавфсизлигини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таъминлаш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бошқармаси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негизида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Рақамли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технологиялар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ва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сунъий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интеллект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департаменти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(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кейинги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ўринларда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— Департамент)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ташкил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этилсин</a:t>
            </a:r>
            <a:r>
              <a:rPr lang="ru-RU" dirty="0" smtClean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.</a:t>
            </a:r>
            <a:endParaRPr lang="en-US" dirty="0" smtClean="0">
              <a:solidFill>
                <a:srgbClr val="000000"/>
              </a:solidFill>
              <a:latin typeface="Cambria" panose="02040503050406030204" pitchFamily="18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dirty="0" err="1" smtClean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Рақамли</a:t>
            </a:r>
            <a:r>
              <a:rPr lang="ru-RU" dirty="0" smtClean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технологиялар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вазирлиги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ва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«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Давлат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ахборот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тизимларини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яратиш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ва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қўллаб-қувватлаш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бўйича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ягона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интегратор — «UZINFOCOM» МЧЖ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ҳамда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Департамент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судлар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фаолиятига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«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Рақамли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суд»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концепциясини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босқичма-босқич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жорий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этиш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учун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масъул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этиб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белгилансин</a:t>
            </a:r>
            <a:r>
              <a:rPr lang="ru-RU" dirty="0" smtClean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.</a:t>
            </a:r>
            <a:endParaRPr lang="en-US" dirty="0" smtClean="0">
              <a:solidFill>
                <a:srgbClr val="000000"/>
              </a:solidFill>
              <a:latin typeface="Cambria" panose="02040503050406030204" pitchFamily="18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85750" indent="-285750" algn="just">
              <a:spcAft>
                <a:spcPts val="0"/>
              </a:spcAft>
              <a:buFont typeface="Wingdings" panose="05000000000000000000" pitchFamily="2" charset="2"/>
              <a:buChar char="ü"/>
            </a:pP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Рақамли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технологиялар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вазирлиги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2025 — 2027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йилларга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мўлжалланган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суд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соҳасини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рақамлаштириш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ва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одил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судлов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жараёнларига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замонавий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ахборот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технологияларини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жорий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этиш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дастури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доирасида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рақамли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трансформация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жараёнларини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самарали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ташкил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этиш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ва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амалга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оширишда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Департаментга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ҳар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томонлама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амалий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ёрдам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 </a:t>
            </a:r>
            <a:r>
              <a:rPr lang="ru-RU" dirty="0" err="1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кўрсатсин</a:t>
            </a:r>
            <a:r>
              <a:rPr lang="ru-RU" dirty="0">
                <a:solidFill>
                  <a:srgbClr val="000000"/>
                </a:solidFill>
                <a:latin typeface="Cambria" panose="02040503050406030204" pitchFamily="18" charset="0"/>
                <a:ea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35800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159</TotalTime>
  <Words>845</Words>
  <Application>Microsoft Office PowerPoint</Application>
  <PresentationFormat>Широкоэкранный</PresentationFormat>
  <Paragraphs>57</Paragraphs>
  <Slides>11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8" baseType="lpstr">
      <vt:lpstr>Arial</vt:lpstr>
      <vt:lpstr>Calibri</vt:lpstr>
      <vt:lpstr>Calibri Light</vt:lpstr>
      <vt:lpstr>Cambria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Ulugbek Taylakov</cp:lastModifiedBy>
  <cp:revision>25</cp:revision>
  <dcterms:created xsi:type="dcterms:W3CDTF">2025-09-09T13:16:29Z</dcterms:created>
  <dcterms:modified xsi:type="dcterms:W3CDTF">2026-01-09T09:53:01Z</dcterms:modified>
</cp:coreProperties>
</file>