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0"/>
  </p:notesMasterIdLst>
  <p:sldIdLst>
    <p:sldId id="256" r:id="rId2"/>
    <p:sldId id="257" r:id="rId3"/>
    <p:sldId id="267" r:id="rId4"/>
    <p:sldId id="268" r:id="rId5"/>
    <p:sldId id="285" r:id="rId6"/>
    <p:sldId id="286" r:id="rId7"/>
    <p:sldId id="287" r:id="rId8"/>
    <p:sldId id="288" r:id="rId9"/>
    <p:sldId id="289" r:id="rId10"/>
    <p:sldId id="290" r:id="rId11"/>
    <p:sldId id="291" r:id="rId12"/>
    <p:sldId id="292" r:id="rId13"/>
    <p:sldId id="293" r:id="rId14"/>
    <p:sldId id="294" r:id="rId15"/>
    <p:sldId id="295" r:id="rId16"/>
    <p:sldId id="296" r:id="rId17"/>
    <p:sldId id="297" r:id="rId18"/>
    <p:sldId id="266"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Пользователь" initials="П"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D8E1"/>
    <a:srgbClr val="22C5ED"/>
    <a:srgbClr val="5DCCE7"/>
    <a:srgbClr val="79CFE3"/>
    <a:srgbClr val="B2D6DE"/>
    <a:srgbClr val="0A304A"/>
    <a:srgbClr val="89D2E4"/>
    <a:srgbClr val="CCFFFF"/>
    <a:srgbClr val="64D4EF"/>
    <a:srgbClr val="0C4F9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84897" autoAdjust="0"/>
  </p:normalViewPr>
  <p:slideViewPr>
    <p:cSldViewPr snapToGrid="0">
      <p:cViewPr varScale="1">
        <p:scale>
          <a:sx n="94" d="100"/>
          <a:sy n="94" d="100"/>
        </p:scale>
        <p:origin x="1116" y="8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84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EB0BFB-DD68-45A5-BED5-9D8F51CF5BE7}" type="datetimeFigureOut">
              <a:rPr lang="ru-RU" smtClean="0"/>
              <a:t>09.01.2026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C283E5-61FC-44AE-8B36-627713B72D03}" type="slidenum">
              <a:rPr lang="ru-RU" smtClean="0"/>
              <a:t>‹#›</a:t>
            </a:fld>
            <a:endParaRPr lang="ru-RU"/>
          </a:p>
        </p:txBody>
      </p:sp>
    </p:spTree>
    <p:extLst>
      <p:ext uri="{BB962C8B-B14F-4D97-AF65-F5344CB8AC3E}">
        <p14:creationId xmlns:p14="http://schemas.microsoft.com/office/powerpoint/2010/main" val="3568349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01C283E5-61FC-44AE-8B36-627713B72D03}" type="slidenum">
              <a:rPr lang="ru-RU" smtClean="0"/>
              <a:t>1</a:t>
            </a:fld>
            <a:endParaRPr lang="ru-RU" dirty="0"/>
          </a:p>
        </p:txBody>
      </p:sp>
    </p:spTree>
    <p:extLst>
      <p:ext uri="{BB962C8B-B14F-4D97-AF65-F5344CB8AC3E}">
        <p14:creationId xmlns:p14="http://schemas.microsoft.com/office/powerpoint/2010/main" val="3044014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1C283E5-61FC-44AE-8B36-627713B72D03}" type="slidenum">
              <a:rPr lang="ru-RU" smtClean="0"/>
              <a:t>2</a:t>
            </a:fld>
            <a:endParaRPr lang="ru-RU"/>
          </a:p>
        </p:txBody>
      </p:sp>
    </p:spTree>
    <p:extLst>
      <p:ext uri="{BB962C8B-B14F-4D97-AF65-F5344CB8AC3E}">
        <p14:creationId xmlns:p14="http://schemas.microsoft.com/office/powerpoint/2010/main" val="24966261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1C283E5-61FC-44AE-8B36-627713B72D03}" type="slidenum">
              <a:rPr lang="ru-RU" smtClean="0"/>
              <a:t>7</a:t>
            </a:fld>
            <a:endParaRPr lang="ru-RU"/>
          </a:p>
        </p:txBody>
      </p:sp>
    </p:spTree>
    <p:extLst>
      <p:ext uri="{BB962C8B-B14F-4D97-AF65-F5344CB8AC3E}">
        <p14:creationId xmlns:p14="http://schemas.microsoft.com/office/powerpoint/2010/main" val="40332932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1C283E5-61FC-44AE-8B36-627713B72D03}" type="slidenum">
              <a:rPr lang="ru-RU" smtClean="0"/>
              <a:t>14</a:t>
            </a:fld>
            <a:endParaRPr lang="ru-RU"/>
          </a:p>
        </p:txBody>
      </p:sp>
    </p:spTree>
    <p:extLst>
      <p:ext uri="{BB962C8B-B14F-4D97-AF65-F5344CB8AC3E}">
        <p14:creationId xmlns:p14="http://schemas.microsoft.com/office/powerpoint/2010/main" val="2036269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1C283E5-61FC-44AE-8B36-627713B72D03}" type="slidenum">
              <a:rPr lang="ru-RU" smtClean="0"/>
              <a:t>15</a:t>
            </a:fld>
            <a:endParaRPr lang="ru-RU"/>
          </a:p>
        </p:txBody>
      </p:sp>
    </p:spTree>
    <p:extLst>
      <p:ext uri="{BB962C8B-B14F-4D97-AF65-F5344CB8AC3E}">
        <p14:creationId xmlns:p14="http://schemas.microsoft.com/office/powerpoint/2010/main" val="18006640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1C283E5-61FC-44AE-8B36-627713B72D03}" type="slidenum">
              <a:rPr lang="ru-RU" smtClean="0"/>
              <a:t>16</a:t>
            </a:fld>
            <a:endParaRPr lang="ru-RU"/>
          </a:p>
        </p:txBody>
      </p:sp>
    </p:spTree>
    <p:extLst>
      <p:ext uri="{BB962C8B-B14F-4D97-AF65-F5344CB8AC3E}">
        <p14:creationId xmlns:p14="http://schemas.microsoft.com/office/powerpoint/2010/main" val="15734512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1C283E5-61FC-44AE-8B36-627713B72D03}" type="slidenum">
              <a:rPr lang="ru-RU" smtClean="0"/>
              <a:t>17</a:t>
            </a:fld>
            <a:endParaRPr lang="ru-RU"/>
          </a:p>
        </p:txBody>
      </p:sp>
    </p:spTree>
    <p:extLst>
      <p:ext uri="{BB962C8B-B14F-4D97-AF65-F5344CB8AC3E}">
        <p14:creationId xmlns:p14="http://schemas.microsoft.com/office/powerpoint/2010/main" val="36244863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8F3DB85-86C6-41EF-9082-5771115D1CD6}" type="datetimeFigureOut">
              <a:rPr lang="ru-RU" smtClean="0"/>
              <a:t>09.01.2026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B8A6DB-A9F8-4C36-A922-A59C1E510A39}" type="slidenum">
              <a:rPr lang="ru-RU" smtClean="0"/>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16836172"/>
      </p:ext>
    </p:extLst>
  </p:cSld>
  <p:clrMapOvr>
    <a:masterClrMapping/>
  </p:clrMapOvr>
  <p:transition spd="slow" advClick="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Date Placeholder 2"/>
          <p:cNvSpPr>
            <a:spLocks noGrp="1"/>
          </p:cNvSpPr>
          <p:nvPr>
            <p:ph type="dt" sz="half" idx="10"/>
          </p:nvPr>
        </p:nvSpPr>
        <p:spPr/>
        <p:txBody>
          <a:bodyPr/>
          <a:lstStyle/>
          <a:p>
            <a:fld id="{78F3DB85-86C6-41EF-9082-5771115D1CD6}" type="datetimeFigureOut">
              <a:rPr lang="ru-RU" smtClean="0"/>
              <a:t>09.01.2026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DB8A6DB-A9F8-4C36-A922-A59C1E510A39}" type="slidenum">
              <a:rPr lang="ru-RU" smtClean="0"/>
              <a:t>‹#›</a:t>
            </a:fld>
            <a:endParaRPr lang="ru-RU"/>
          </a:p>
        </p:txBody>
      </p:sp>
    </p:spTree>
    <p:extLst>
      <p:ext uri="{BB962C8B-B14F-4D97-AF65-F5344CB8AC3E}">
        <p14:creationId xmlns:p14="http://schemas.microsoft.com/office/powerpoint/2010/main" val="3203657472"/>
      </p:ext>
    </p:extLst>
  </p:cSld>
  <p:clrMapOvr>
    <a:masterClrMapping/>
  </p:clrMapOvr>
  <p:transition spd="slow" advClick="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8F3DB85-86C6-41EF-9082-5771115D1CD6}" type="datetimeFigureOut">
              <a:rPr lang="ru-RU" smtClean="0"/>
              <a:t>09.01.2026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B8A6DB-A9F8-4C36-A922-A59C1E510A39}" type="slidenum">
              <a:rPr lang="ru-RU" smtClean="0"/>
              <a:t>‹#›</a:t>
            </a:fld>
            <a:endParaRPr lang="ru-RU"/>
          </a:p>
        </p:txBody>
      </p:sp>
    </p:spTree>
    <p:extLst>
      <p:ext uri="{BB962C8B-B14F-4D97-AF65-F5344CB8AC3E}">
        <p14:creationId xmlns:p14="http://schemas.microsoft.com/office/powerpoint/2010/main" val="4166346392"/>
      </p:ext>
    </p:extLst>
  </p:cSld>
  <p:clrMapOvr>
    <a:masterClrMapping/>
  </p:clrMapOvr>
  <p:transition spd="slow" advClick="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8F3DB85-86C6-41EF-9082-5771115D1CD6}" type="datetimeFigureOut">
              <a:rPr lang="ru-RU" smtClean="0"/>
              <a:t>09.01.2026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B8A6DB-A9F8-4C36-A922-A59C1E510A39}" type="slidenum">
              <a:rPr lang="ru-RU" smtClean="0"/>
              <a:t>‹#›</a:t>
            </a:fld>
            <a:endParaRPr lang="ru-R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754760201"/>
      </p:ext>
    </p:extLst>
  </p:cSld>
  <p:clrMapOvr>
    <a:masterClrMapping/>
  </p:clrMapOvr>
  <p:transition spd="slow" advClick="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8F3DB85-86C6-41EF-9082-5771115D1CD6}" type="datetimeFigureOut">
              <a:rPr lang="ru-RU" smtClean="0"/>
              <a:t>09.01.2026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B8A6DB-A9F8-4C36-A922-A59C1E510A39}" type="slidenum">
              <a:rPr lang="ru-RU" smtClean="0"/>
              <a:t>‹#›</a:t>
            </a:fld>
            <a:endParaRPr lang="ru-RU"/>
          </a:p>
        </p:txBody>
      </p:sp>
    </p:spTree>
    <p:extLst>
      <p:ext uri="{BB962C8B-B14F-4D97-AF65-F5344CB8AC3E}">
        <p14:creationId xmlns:p14="http://schemas.microsoft.com/office/powerpoint/2010/main" val="488936304"/>
      </p:ext>
    </p:extLst>
  </p:cSld>
  <p:clrMapOvr>
    <a:masterClrMapping/>
  </p:clrMapOvr>
  <p:transition spd="slow" advClick="0">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8F3DB85-86C6-41EF-9082-5771115D1CD6}" type="datetimeFigureOut">
              <a:rPr lang="ru-RU" smtClean="0"/>
              <a:t>09.01.2026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B8A6DB-A9F8-4C36-A922-A59C1E510A39}" type="slidenum">
              <a:rPr lang="ru-RU" smtClean="0"/>
              <a:t>‹#›</a:t>
            </a:fld>
            <a:endParaRPr lang="ru-R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838262886"/>
      </p:ext>
    </p:extLst>
  </p:cSld>
  <p:clrMapOvr>
    <a:masterClrMapping/>
  </p:clrMapOvr>
  <p:transition spd="slow" advClick="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8F3DB85-86C6-41EF-9082-5771115D1CD6}" type="datetimeFigureOut">
              <a:rPr lang="ru-RU" smtClean="0"/>
              <a:t>09.01.2026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B8A6DB-A9F8-4C36-A922-A59C1E510A39}" type="slidenum">
              <a:rPr lang="ru-RU" smtClean="0"/>
              <a:t>‹#›</a:t>
            </a:fld>
            <a:endParaRPr lang="ru-RU"/>
          </a:p>
        </p:txBody>
      </p:sp>
    </p:spTree>
    <p:extLst>
      <p:ext uri="{BB962C8B-B14F-4D97-AF65-F5344CB8AC3E}">
        <p14:creationId xmlns:p14="http://schemas.microsoft.com/office/powerpoint/2010/main" val="2697424066"/>
      </p:ext>
    </p:extLst>
  </p:cSld>
  <p:clrMapOvr>
    <a:masterClrMapping/>
  </p:clrMapOvr>
  <p:transition spd="slow" advClick="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8F3DB85-86C6-41EF-9082-5771115D1CD6}" type="datetimeFigureOut">
              <a:rPr lang="ru-RU" smtClean="0"/>
              <a:t>09.01.2026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B8A6DB-A9F8-4C36-A922-A59C1E510A39}" type="slidenum">
              <a:rPr lang="ru-RU" smtClean="0"/>
              <a:t>‹#›</a:t>
            </a:fld>
            <a:endParaRPr lang="ru-RU"/>
          </a:p>
        </p:txBody>
      </p:sp>
    </p:spTree>
    <p:extLst>
      <p:ext uri="{BB962C8B-B14F-4D97-AF65-F5344CB8AC3E}">
        <p14:creationId xmlns:p14="http://schemas.microsoft.com/office/powerpoint/2010/main" val="3373920827"/>
      </p:ext>
    </p:extLst>
  </p:cSld>
  <p:clrMapOvr>
    <a:masterClrMapping/>
  </p:clrMapOvr>
  <p:transition spd="slow" advClick="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8F3DB85-86C6-41EF-9082-5771115D1CD6}" type="datetimeFigureOut">
              <a:rPr lang="ru-RU" smtClean="0"/>
              <a:t>09.01.2026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B8A6DB-A9F8-4C36-A922-A59C1E510A39}" type="slidenum">
              <a:rPr lang="ru-RU" smtClean="0"/>
              <a:t>‹#›</a:t>
            </a:fld>
            <a:endParaRPr lang="ru-RU"/>
          </a:p>
        </p:txBody>
      </p:sp>
    </p:spTree>
    <p:extLst>
      <p:ext uri="{BB962C8B-B14F-4D97-AF65-F5344CB8AC3E}">
        <p14:creationId xmlns:p14="http://schemas.microsoft.com/office/powerpoint/2010/main" val="3600442872"/>
      </p:ext>
    </p:extLst>
  </p:cSld>
  <p:clrMapOvr>
    <a:masterClrMapping/>
  </p:clrMapOvr>
  <p:transition spd="slow" advClick="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8F3DB85-86C6-41EF-9082-5771115D1CD6}" type="datetimeFigureOut">
              <a:rPr lang="ru-RU" smtClean="0"/>
              <a:t>09.01.2026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B8A6DB-A9F8-4C36-A922-A59C1E510A39}" type="slidenum">
              <a:rPr lang="ru-RU" smtClean="0"/>
              <a:t>‹#›</a:t>
            </a:fld>
            <a:endParaRPr lang="ru-RU"/>
          </a:p>
        </p:txBody>
      </p:sp>
    </p:spTree>
    <p:extLst>
      <p:ext uri="{BB962C8B-B14F-4D97-AF65-F5344CB8AC3E}">
        <p14:creationId xmlns:p14="http://schemas.microsoft.com/office/powerpoint/2010/main" val="1153455783"/>
      </p:ext>
    </p:extLst>
  </p:cSld>
  <p:clrMapOvr>
    <a:masterClrMapping/>
  </p:clrMapOvr>
  <p:transition spd="slow" advClick="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8F3DB85-86C6-41EF-9082-5771115D1CD6}" type="datetimeFigureOut">
              <a:rPr lang="ru-RU" smtClean="0"/>
              <a:t>09.01.2026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DB8A6DB-A9F8-4C36-A922-A59C1E510A39}" type="slidenum">
              <a:rPr lang="ru-RU" smtClean="0"/>
              <a:t>‹#›</a:t>
            </a:fld>
            <a:endParaRPr lang="ru-RU"/>
          </a:p>
        </p:txBody>
      </p:sp>
    </p:spTree>
    <p:extLst>
      <p:ext uri="{BB962C8B-B14F-4D97-AF65-F5344CB8AC3E}">
        <p14:creationId xmlns:p14="http://schemas.microsoft.com/office/powerpoint/2010/main" val="302719505"/>
      </p:ext>
    </p:extLst>
  </p:cSld>
  <p:clrMapOvr>
    <a:masterClrMapping/>
  </p:clrMapOvr>
  <p:transition spd="slow" advClick="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8F3DB85-86C6-41EF-9082-5771115D1CD6}" type="datetimeFigureOut">
              <a:rPr lang="ru-RU" smtClean="0"/>
              <a:t>09.01.2026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B8A6DB-A9F8-4C36-A922-A59C1E510A39}" type="slidenum">
              <a:rPr lang="ru-RU" smtClean="0"/>
              <a:t>‹#›</a:t>
            </a:fld>
            <a:endParaRPr lang="ru-RU"/>
          </a:p>
        </p:txBody>
      </p:sp>
    </p:spTree>
    <p:extLst>
      <p:ext uri="{BB962C8B-B14F-4D97-AF65-F5344CB8AC3E}">
        <p14:creationId xmlns:p14="http://schemas.microsoft.com/office/powerpoint/2010/main" val="1553029269"/>
      </p:ext>
    </p:extLst>
  </p:cSld>
  <p:clrMapOvr>
    <a:masterClrMapping/>
  </p:clrMapOvr>
  <p:transition spd="slow" advClick="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8F3DB85-86C6-41EF-9082-5771115D1CD6}" type="datetimeFigureOut">
              <a:rPr lang="ru-RU" smtClean="0"/>
              <a:t>09.01.2026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DB8A6DB-A9F8-4C36-A922-A59C1E510A39}" type="slidenum">
              <a:rPr lang="ru-RU" smtClean="0"/>
              <a:t>‹#›</a:t>
            </a:fld>
            <a:endParaRPr lang="ru-RU"/>
          </a:p>
        </p:txBody>
      </p:sp>
    </p:spTree>
    <p:extLst>
      <p:ext uri="{BB962C8B-B14F-4D97-AF65-F5344CB8AC3E}">
        <p14:creationId xmlns:p14="http://schemas.microsoft.com/office/powerpoint/2010/main" val="1132337526"/>
      </p:ext>
    </p:extLst>
  </p:cSld>
  <p:clrMapOvr>
    <a:masterClrMapping/>
  </p:clrMapOvr>
  <p:transition spd="slow" advClick="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8F3DB85-86C6-41EF-9082-5771115D1CD6}" type="datetimeFigureOut">
              <a:rPr lang="ru-RU" smtClean="0"/>
              <a:t>09.01.2026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DB8A6DB-A9F8-4C36-A922-A59C1E510A39}" type="slidenum">
              <a:rPr lang="ru-RU" smtClean="0"/>
              <a:t>‹#›</a:t>
            </a:fld>
            <a:endParaRPr lang="ru-RU"/>
          </a:p>
        </p:txBody>
      </p:sp>
    </p:spTree>
    <p:extLst>
      <p:ext uri="{BB962C8B-B14F-4D97-AF65-F5344CB8AC3E}">
        <p14:creationId xmlns:p14="http://schemas.microsoft.com/office/powerpoint/2010/main" val="3024191377"/>
      </p:ext>
    </p:extLst>
  </p:cSld>
  <p:clrMapOvr>
    <a:masterClrMapping/>
  </p:clrMapOvr>
  <p:transition spd="slow" advClick="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F3DB85-86C6-41EF-9082-5771115D1CD6}" type="datetimeFigureOut">
              <a:rPr lang="ru-RU" smtClean="0"/>
              <a:t>09.01.2026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DB8A6DB-A9F8-4C36-A922-A59C1E510A39}" type="slidenum">
              <a:rPr lang="ru-RU" smtClean="0"/>
              <a:t>‹#›</a:t>
            </a:fld>
            <a:endParaRPr lang="ru-RU"/>
          </a:p>
        </p:txBody>
      </p:sp>
    </p:spTree>
    <p:extLst>
      <p:ext uri="{BB962C8B-B14F-4D97-AF65-F5344CB8AC3E}">
        <p14:creationId xmlns:p14="http://schemas.microsoft.com/office/powerpoint/2010/main" val="438716303"/>
      </p:ext>
    </p:extLst>
  </p:cSld>
  <p:clrMapOvr>
    <a:masterClrMapping/>
  </p:clrMapOvr>
  <p:transition spd="slow" advClick="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8F3DB85-86C6-41EF-9082-5771115D1CD6}" type="datetimeFigureOut">
              <a:rPr lang="ru-RU" smtClean="0"/>
              <a:t>09.01.2026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B8A6DB-A9F8-4C36-A922-A59C1E510A39}" type="slidenum">
              <a:rPr lang="ru-RU" smtClean="0"/>
              <a:t>‹#›</a:t>
            </a:fld>
            <a:endParaRPr lang="ru-RU"/>
          </a:p>
        </p:txBody>
      </p:sp>
    </p:spTree>
    <p:extLst>
      <p:ext uri="{BB962C8B-B14F-4D97-AF65-F5344CB8AC3E}">
        <p14:creationId xmlns:p14="http://schemas.microsoft.com/office/powerpoint/2010/main" val="4144581213"/>
      </p:ext>
    </p:extLst>
  </p:cSld>
  <p:clrMapOvr>
    <a:masterClrMapping/>
  </p:clrMapOvr>
  <p:transition spd="slow" advClick="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8F3DB85-86C6-41EF-9082-5771115D1CD6}" type="datetimeFigureOut">
              <a:rPr lang="ru-RU" smtClean="0"/>
              <a:t>09.01.2026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DB8A6DB-A9F8-4C36-A922-A59C1E510A39}" type="slidenum">
              <a:rPr lang="ru-RU" smtClean="0"/>
              <a:t>‹#›</a:t>
            </a:fld>
            <a:endParaRPr lang="ru-RU"/>
          </a:p>
        </p:txBody>
      </p:sp>
    </p:spTree>
    <p:extLst>
      <p:ext uri="{BB962C8B-B14F-4D97-AF65-F5344CB8AC3E}">
        <p14:creationId xmlns:p14="http://schemas.microsoft.com/office/powerpoint/2010/main" val="1082740848"/>
      </p:ext>
    </p:extLst>
  </p:cSld>
  <p:clrMapOvr>
    <a:masterClrMapping/>
  </p:clrMapOvr>
  <p:transition spd="slow" advClick="0">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chemeClr val="tx1">
                <a:lumMod val="85000"/>
                <a:alpha val="65000"/>
              </a:schemeClr>
            </a:gs>
            <a:gs pos="100000">
              <a:schemeClr val="tx2">
                <a:lumMod val="75000"/>
              </a:schemeClr>
            </a:gs>
          </a:gsLst>
          <a:lin ang="612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78F3DB85-86C6-41EF-9082-5771115D1CD6}" type="datetimeFigureOut">
              <a:rPr lang="ru-RU" smtClean="0"/>
              <a:t>09.01.2026</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DB8A6DB-A9F8-4C36-A922-A59C1E510A39}" type="slidenum">
              <a:rPr lang="ru-RU" smtClean="0"/>
              <a:t>‹#›</a:t>
            </a:fld>
            <a:endParaRPr lang="ru-RU"/>
          </a:p>
        </p:txBody>
      </p:sp>
    </p:spTree>
    <p:extLst>
      <p:ext uri="{BB962C8B-B14F-4D97-AF65-F5344CB8AC3E}">
        <p14:creationId xmlns:p14="http://schemas.microsoft.com/office/powerpoint/2010/main" val="161392376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ransition spd="slow" advClick="0">
    <p:fade/>
  </p:transition>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117EAC-371F-D3FD-C114-34666704BB0B}"/>
              </a:ext>
            </a:extLst>
          </p:cNvPr>
          <p:cNvSpPr txBox="1"/>
          <p:nvPr/>
        </p:nvSpPr>
        <p:spPr>
          <a:xfrm>
            <a:off x="1432572" y="2703167"/>
            <a:ext cx="9485606" cy="519758"/>
          </a:xfrm>
          <a:prstGeom prst="rect">
            <a:avLst/>
          </a:prstGeom>
          <a:noFill/>
        </p:spPr>
        <p:txBody>
          <a:bodyPr wrap="square">
            <a:spAutoFit/>
          </a:bodyPr>
          <a:lstStyle/>
          <a:p>
            <a:pPr algn="ctr">
              <a:lnSpc>
                <a:spcPct val="107000"/>
              </a:lnSpc>
              <a:spcAft>
                <a:spcPts val="800"/>
              </a:spcAft>
            </a:pPr>
            <a:r>
              <a:rPr lang="ru-RU" sz="2800" dirty="0">
                <a:ln w="13462">
                  <a:solidFill>
                    <a:schemeClr val="bg1"/>
                  </a:solidFill>
                  <a:prstDash val="solid"/>
                </a:ln>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Times New Roman" panose="02020603050405020304" pitchFamily="18" charset="0"/>
              </a:rPr>
              <a:t>“Коррупция — </a:t>
            </a:r>
            <a:r>
              <a:rPr lang="ru-RU" sz="2800" dirty="0" err="1">
                <a:ln w="13462">
                  <a:solidFill>
                    <a:schemeClr val="bg1"/>
                  </a:solidFill>
                  <a:prstDash val="solid"/>
                </a:ln>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Times New Roman" panose="02020603050405020304" pitchFamily="18" charset="0"/>
              </a:rPr>
              <a:t>тараққиёт</a:t>
            </a:r>
            <a:r>
              <a:rPr lang="ru-RU" sz="2800" dirty="0">
                <a:ln w="13462">
                  <a:solidFill>
                    <a:schemeClr val="bg1"/>
                  </a:solidFill>
                  <a:prstDash val="solid"/>
                </a:ln>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Times New Roman" panose="02020603050405020304" pitchFamily="18" charset="0"/>
              </a:rPr>
              <a:t> </a:t>
            </a:r>
            <a:r>
              <a:rPr lang="ru-RU" sz="2800" dirty="0" err="1">
                <a:ln w="13462">
                  <a:solidFill>
                    <a:schemeClr val="bg1"/>
                  </a:solidFill>
                  <a:prstDash val="solid"/>
                </a:ln>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Times New Roman" panose="02020603050405020304" pitchFamily="18" charset="0"/>
              </a:rPr>
              <a:t>кушандаси</a:t>
            </a:r>
            <a:r>
              <a:rPr lang="ru-RU" sz="2800" dirty="0">
                <a:ln w="13462">
                  <a:solidFill>
                    <a:schemeClr val="bg1"/>
                  </a:solidFill>
                  <a:prstDash val="solid"/>
                </a:ln>
                <a:solidFill>
                  <a:schemeClr val="bg1"/>
                </a:solidFill>
                <a:effectLst>
                  <a:outerShdw blurRad="38100" dist="38100" dir="2700000" algn="tl">
                    <a:srgbClr val="000000">
                      <a:alpha val="43137"/>
                    </a:srgbClr>
                  </a:outerShdw>
                </a:effectLst>
                <a:latin typeface="Cambria" panose="02040503050406030204" pitchFamily="18" charset="0"/>
                <a:ea typeface="Cambria" panose="02040503050406030204" pitchFamily="18" charset="0"/>
                <a:cs typeface="Times New Roman" panose="02020603050405020304" pitchFamily="18" charset="0"/>
              </a:rPr>
              <a:t>”</a:t>
            </a:r>
          </a:p>
        </p:txBody>
      </p:sp>
      <p:sp>
        <p:nvSpPr>
          <p:cNvPr id="9" name="TextBox 8">
            <a:extLst>
              <a:ext uri="{FF2B5EF4-FFF2-40B4-BE49-F238E27FC236}">
                <a16:creationId xmlns:a16="http://schemas.microsoft.com/office/drawing/2014/main" id="{8B6B3B9D-D6FC-2BED-3515-746F95D9BFB1}"/>
              </a:ext>
            </a:extLst>
          </p:cNvPr>
          <p:cNvSpPr txBox="1"/>
          <p:nvPr/>
        </p:nvSpPr>
        <p:spPr>
          <a:xfrm>
            <a:off x="5418923" y="5189085"/>
            <a:ext cx="6280726" cy="1158907"/>
          </a:xfrm>
          <a:prstGeom prst="rect">
            <a:avLst/>
          </a:prstGeom>
          <a:noFill/>
        </p:spPr>
        <p:txBody>
          <a:bodyPr wrap="square">
            <a:spAutoFit/>
          </a:bodyPr>
          <a:lstStyle/>
          <a:p>
            <a:pPr indent="450215" algn="r">
              <a:lnSpc>
                <a:spcPct val="107000"/>
              </a:lnSpc>
              <a:spcAft>
                <a:spcPts val="800"/>
              </a:spcAft>
            </a:pPr>
            <a:r>
              <a:rPr lang="ru-RU" sz="2000" b="1" dirty="0" err="1">
                <a:solidFill>
                  <a:schemeClr val="bg1"/>
                </a:solidFill>
                <a:latin typeface="Cambria" panose="02040503050406030204" pitchFamily="18" charset="0"/>
                <a:ea typeface="Cambria" panose="02040503050406030204" pitchFamily="18" charset="0"/>
                <a:cs typeface="Times New Roman" panose="02020603050405020304" pitchFamily="18" charset="0"/>
              </a:rPr>
              <a:t>Тургунов</a:t>
            </a:r>
            <a:r>
              <a:rPr lang="ru-RU" sz="2000" b="1" dirty="0">
                <a:solidFill>
                  <a:schemeClr val="bg1"/>
                </a:solidFill>
                <a:latin typeface="Cambria" panose="02040503050406030204" pitchFamily="18" charset="0"/>
                <a:ea typeface="Cambria" panose="02040503050406030204" pitchFamily="18" charset="0"/>
                <a:cs typeface="Times New Roman" panose="02020603050405020304" pitchFamily="18" charset="0"/>
              </a:rPr>
              <a:t> </a:t>
            </a:r>
            <a:r>
              <a:rPr lang="ru-RU" sz="2000" b="1" dirty="0" err="1">
                <a:solidFill>
                  <a:schemeClr val="bg1"/>
                </a:solidFill>
                <a:latin typeface="Cambria" panose="02040503050406030204" pitchFamily="18" charset="0"/>
                <a:ea typeface="Cambria" panose="02040503050406030204" pitchFamily="18" charset="0"/>
                <a:cs typeface="Times New Roman" panose="02020603050405020304" pitchFamily="18" charset="0"/>
              </a:rPr>
              <a:t>Баходиржон</a:t>
            </a:r>
            <a:r>
              <a:rPr lang="ru-RU" sz="2000" b="1" dirty="0">
                <a:solidFill>
                  <a:schemeClr val="bg1"/>
                </a:solidFill>
                <a:latin typeface="Cambria" panose="02040503050406030204" pitchFamily="18" charset="0"/>
                <a:ea typeface="Cambria" panose="02040503050406030204" pitchFamily="18" charset="0"/>
                <a:cs typeface="Times New Roman" panose="02020603050405020304" pitchFamily="18" charset="0"/>
              </a:rPr>
              <a:t> </a:t>
            </a:r>
            <a:r>
              <a:rPr lang="ru-RU" sz="2000" b="1" dirty="0" err="1">
                <a:solidFill>
                  <a:schemeClr val="bg1"/>
                </a:solidFill>
                <a:latin typeface="Cambria" panose="02040503050406030204" pitchFamily="18" charset="0"/>
                <a:ea typeface="Cambria" panose="02040503050406030204" pitchFamily="18" charset="0"/>
                <a:cs typeface="Times New Roman" panose="02020603050405020304" pitchFamily="18" charset="0"/>
              </a:rPr>
              <a:t>Абдурахимович</a:t>
            </a:r>
            <a:r>
              <a:rPr lang="ru-RU" sz="2000" b="1" dirty="0">
                <a:solidFill>
                  <a:schemeClr val="bg1"/>
                </a:solidFill>
                <a:latin typeface="Cambria" panose="02040503050406030204" pitchFamily="18" charset="0"/>
                <a:ea typeface="Cambria" panose="02040503050406030204" pitchFamily="18" charset="0"/>
                <a:cs typeface="Times New Roman" panose="02020603050405020304" pitchFamily="18" charset="0"/>
              </a:rPr>
              <a:t>,</a:t>
            </a:r>
          </a:p>
          <a:p>
            <a:pPr indent="450215" algn="r">
              <a:lnSpc>
                <a:spcPct val="107000"/>
              </a:lnSpc>
              <a:spcAft>
                <a:spcPts val="800"/>
              </a:spcAft>
            </a:pPr>
            <a:r>
              <a:rPr lang="ru-RU" sz="2000" dirty="0">
                <a:solidFill>
                  <a:schemeClr val="bg1"/>
                </a:solidFill>
                <a:latin typeface="Cambria" panose="02040503050406030204" pitchFamily="18" charset="0"/>
                <a:ea typeface="Cambria" panose="02040503050406030204" pitchFamily="18" charset="0"/>
                <a:cs typeface="Times New Roman" panose="02020603050405020304" pitchFamily="18" charset="0"/>
              </a:rPr>
              <a:t>“</a:t>
            </a:r>
            <a:r>
              <a:rPr lang="ru-RU" sz="2000" dirty="0" err="1">
                <a:solidFill>
                  <a:schemeClr val="bg1"/>
                </a:solidFill>
                <a:latin typeface="Cambria" panose="02040503050406030204" pitchFamily="18" charset="0"/>
                <a:ea typeface="Cambria" panose="02040503050406030204" pitchFamily="18" charset="0"/>
                <a:cs typeface="Times New Roman" panose="02020603050405020304" pitchFamily="18" charset="0"/>
              </a:rPr>
              <a:t>Ўзагросуғурта</a:t>
            </a:r>
            <a:r>
              <a:rPr lang="ru-RU" sz="2000" dirty="0">
                <a:solidFill>
                  <a:schemeClr val="bg1"/>
                </a:solidFill>
                <a:latin typeface="Cambria" panose="02040503050406030204" pitchFamily="18" charset="0"/>
                <a:ea typeface="Cambria" panose="02040503050406030204" pitchFamily="18" charset="0"/>
                <a:cs typeface="Times New Roman" panose="02020603050405020304" pitchFamily="18" charset="0"/>
              </a:rPr>
              <a:t>” АЖ </a:t>
            </a:r>
            <a:r>
              <a:rPr lang="ru-RU" sz="2000" dirty="0" err="1">
                <a:solidFill>
                  <a:schemeClr val="bg1"/>
                </a:solidFill>
                <a:latin typeface="Cambria" panose="02040503050406030204" pitchFamily="18" charset="0"/>
                <a:ea typeface="Cambria" panose="02040503050406030204" pitchFamily="18" charset="0"/>
                <a:cs typeface="Times New Roman" panose="02020603050405020304" pitchFamily="18" charset="0"/>
              </a:rPr>
              <a:t>Бошқарувининг</a:t>
            </a:r>
            <a:r>
              <a:rPr lang="ru-RU" sz="2000" dirty="0">
                <a:solidFill>
                  <a:schemeClr val="bg1"/>
                </a:solidFill>
                <a:latin typeface="Cambria" panose="02040503050406030204" pitchFamily="18" charset="0"/>
                <a:ea typeface="Cambria" panose="02040503050406030204" pitchFamily="18" charset="0"/>
                <a:cs typeface="Times New Roman" panose="02020603050405020304" pitchFamily="18" charset="0"/>
              </a:rPr>
              <a:t> </a:t>
            </a:r>
            <a:r>
              <a:rPr lang="ru-RU" sz="2000" dirty="0" err="1">
                <a:solidFill>
                  <a:schemeClr val="bg1"/>
                </a:solidFill>
                <a:latin typeface="Cambria" panose="02040503050406030204" pitchFamily="18" charset="0"/>
                <a:ea typeface="Cambria" panose="02040503050406030204" pitchFamily="18" charset="0"/>
                <a:cs typeface="Times New Roman" panose="02020603050405020304" pitchFamily="18" charset="0"/>
              </a:rPr>
              <a:t>Комплаенс</a:t>
            </a:r>
            <a:r>
              <a:rPr lang="ru-RU" sz="2000" dirty="0">
                <a:solidFill>
                  <a:schemeClr val="bg1"/>
                </a:solidFill>
                <a:latin typeface="Cambria" panose="02040503050406030204" pitchFamily="18" charset="0"/>
                <a:ea typeface="Cambria" panose="02040503050406030204" pitchFamily="18" charset="0"/>
                <a:cs typeface="Times New Roman" panose="02020603050405020304" pitchFamily="18" charset="0"/>
              </a:rPr>
              <a:t> </a:t>
            </a:r>
            <a:r>
              <a:rPr lang="ru-RU" sz="2000" dirty="0" err="1">
                <a:solidFill>
                  <a:schemeClr val="bg1"/>
                </a:solidFill>
                <a:latin typeface="Cambria" panose="02040503050406030204" pitchFamily="18" charset="0"/>
                <a:ea typeface="Cambria" panose="02040503050406030204" pitchFamily="18" charset="0"/>
                <a:cs typeface="Times New Roman" panose="02020603050405020304" pitchFamily="18" charset="0"/>
              </a:rPr>
              <a:t>назорат</a:t>
            </a:r>
            <a:r>
              <a:rPr lang="ru-RU" sz="2000" dirty="0">
                <a:solidFill>
                  <a:schemeClr val="bg1"/>
                </a:solidFill>
                <a:latin typeface="Cambria" panose="02040503050406030204" pitchFamily="18" charset="0"/>
                <a:ea typeface="Cambria" panose="02040503050406030204" pitchFamily="18" charset="0"/>
                <a:cs typeface="Times New Roman" panose="02020603050405020304" pitchFamily="18" charset="0"/>
              </a:rPr>
              <a:t> </a:t>
            </a:r>
            <a:r>
              <a:rPr lang="ru-RU" sz="2000" dirty="0" err="1">
                <a:solidFill>
                  <a:schemeClr val="bg1"/>
                </a:solidFill>
                <a:latin typeface="Cambria" panose="02040503050406030204" pitchFamily="18" charset="0"/>
                <a:ea typeface="Cambria" panose="02040503050406030204" pitchFamily="18" charset="0"/>
                <a:cs typeface="Times New Roman" panose="02020603050405020304" pitchFamily="18" charset="0"/>
              </a:rPr>
              <a:t>департаменти</a:t>
            </a:r>
            <a:r>
              <a:rPr lang="ru-RU" sz="2000" dirty="0">
                <a:solidFill>
                  <a:schemeClr val="bg1"/>
                </a:solidFill>
                <a:latin typeface="Cambria" panose="02040503050406030204" pitchFamily="18" charset="0"/>
                <a:ea typeface="Cambria" panose="02040503050406030204" pitchFamily="18" charset="0"/>
                <a:cs typeface="Times New Roman" panose="02020603050405020304" pitchFamily="18" charset="0"/>
              </a:rPr>
              <a:t> </a:t>
            </a:r>
            <a:r>
              <a:rPr lang="ru-RU" sz="2000" dirty="0" err="1">
                <a:solidFill>
                  <a:schemeClr val="bg1"/>
                </a:solidFill>
                <a:latin typeface="Cambria" panose="02040503050406030204" pitchFamily="18" charset="0"/>
                <a:ea typeface="Cambria" panose="02040503050406030204" pitchFamily="18" charset="0"/>
                <a:cs typeface="Times New Roman" panose="02020603050405020304" pitchFamily="18" charset="0"/>
              </a:rPr>
              <a:t>директори</a:t>
            </a:r>
            <a:endParaRPr lang="ru-RU" sz="2000" dirty="0">
              <a:solidFill>
                <a:schemeClr val="bg1"/>
              </a:solidFill>
              <a:latin typeface="Cambria" panose="02040503050406030204" pitchFamily="18" charset="0"/>
              <a:ea typeface="Cambria" panose="02040503050406030204" pitchFamily="18" charset="0"/>
              <a:cs typeface="Times New Roman" panose="02020603050405020304" pitchFamily="18" charset="0"/>
            </a:endParaRPr>
          </a:p>
        </p:txBody>
      </p:sp>
      <p:pic>
        <p:nvPicPr>
          <p:cNvPr id="2" name="Рисунок 1">
            <a:extLst>
              <a:ext uri="{FF2B5EF4-FFF2-40B4-BE49-F238E27FC236}">
                <a16:creationId xmlns:a16="http://schemas.microsoft.com/office/drawing/2014/main" id="{1E7381BA-F3CB-CA01-1D0C-79C3C78AD86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5250012" y="741805"/>
            <a:ext cx="1531658" cy="1418662"/>
          </a:xfrm>
          <a:prstGeom prst="rect">
            <a:avLst/>
          </a:prstGeom>
        </p:spPr>
      </p:pic>
      <p:sp>
        <p:nvSpPr>
          <p:cNvPr id="5" name="Прямоугольник: скругленные углы 4">
            <a:extLst>
              <a:ext uri="{FF2B5EF4-FFF2-40B4-BE49-F238E27FC236}">
                <a16:creationId xmlns:a16="http://schemas.microsoft.com/office/drawing/2014/main" id="{B9747401-7556-D2F3-6639-55DB030B962A}"/>
              </a:ext>
            </a:extLst>
          </p:cNvPr>
          <p:cNvSpPr/>
          <p:nvPr/>
        </p:nvSpPr>
        <p:spPr>
          <a:xfrm>
            <a:off x="301625" y="894347"/>
            <a:ext cx="11747500" cy="5256995"/>
          </a:xfrm>
          <a:prstGeom prst="roundRect">
            <a:avLst>
              <a:gd name="adj" fmla="val 8960"/>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 </a:t>
            </a:r>
            <a:endParaRPr lang="ru-RU" dirty="0"/>
          </a:p>
        </p:txBody>
      </p:sp>
      <p:sp>
        <p:nvSpPr>
          <p:cNvPr id="6" name="Прямоугольник: скругленные углы 5">
            <a:extLst>
              <a:ext uri="{FF2B5EF4-FFF2-40B4-BE49-F238E27FC236}">
                <a16:creationId xmlns:a16="http://schemas.microsoft.com/office/drawing/2014/main" id="{B9945504-EEB5-6955-A89D-A78531C6B125}"/>
              </a:ext>
            </a:extLst>
          </p:cNvPr>
          <p:cNvSpPr/>
          <p:nvPr/>
        </p:nvSpPr>
        <p:spPr>
          <a:xfrm flipH="1">
            <a:off x="9588500" y="1193800"/>
            <a:ext cx="1625735" cy="3339160"/>
          </a:xfrm>
          <a:prstGeom prst="roundRect">
            <a:avLst>
              <a:gd name="adj" fmla="val 8960"/>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20" name="Прямая соединительная линия 19">
            <a:extLst>
              <a:ext uri="{FF2B5EF4-FFF2-40B4-BE49-F238E27FC236}">
                <a16:creationId xmlns:a16="http://schemas.microsoft.com/office/drawing/2014/main" id="{EFF77C99-E557-FD1D-2E57-94965C22A33E}"/>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27" name="Прямая соединительная линия 26">
            <a:extLst>
              <a:ext uri="{FF2B5EF4-FFF2-40B4-BE49-F238E27FC236}">
                <a16:creationId xmlns:a16="http://schemas.microsoft.com/office/drawing/2014/main" id="{DDF768E6-7ABA-D420-10DC-FB2DDF253FA0}"/>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32" name="Прямая соединительная линия 31">
            <a:extLst>
              <a:ext uri="{FF2B5EF4-FFF2-40B4-BE49-F238E27FC236}">
                <a16:creationId xmlns:a16="http://schemas.microsoft.com/office/drawing/2014/main" id="{21DC9AFB-C7C3-2705-4795-BBB9FB1D2448}"/>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35" name="Прямая соединительная линия 34">
            <a:extLst>
              <a:ext uri="{FF2B5EF4-FFF2-40B4-BE49-F238E27FC236}">
                <a16:creationId xmlns:a16="http://schemas.microsoft.com/office/drawing/2014/main" id="{9256D156-1EC8-3C60-F1A4-A6F3F5EDE4FE}"/>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47" name="Прямая соединительная линия 46">
            <a:extLst>
              <a:ext uri="{FF2B5EF4-FFF2-40B4-BE49-F238E27FC236}">
                <a16:creationId xmlns:a16="http://schemas.microsoft.com/office/drawing/2014/main" id="{3F8F8863-ABD0-F5B0-4D01-042308EE8C97}"/>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48" name="Прямая соединительная линия 47">
            <a:extLst>
              <a:ext uri="{FF2B5EF4-FFF2-40B4-BE49-F238E27FC236}">
                <a16:creationId xmlns:a16="http://schemas.microsoft.com/office/drawing/2014/main" id="{2EC20B54-792E-49F4-A19B-792C4EA5D8C1}"/>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49" name="Прямая соединительная линия 48">
            <a:extLst>
              <a:ext uri="{FF2B5EF4-FFF2-40B4-BE49-F238E27FC236}">
                <a16:creationId xmlns:a16="http://schemas.microsoft.com/office/drawing/2014/main" id="{4DDE9C50-92F8-CFD8-A218-B060A6E861E0}"/>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50" name="Прямая соединительная линия 49">
            <a:extLst>
              <a:ext uri="{FF2B5EF4-FFF2-40B4-BE49-F238E27FC236}">
                <a16:creationId xmlns:a16="http://schemas.microsoft.com/office/drawing/2014/main" id="{0260C216-3754-310C-44FF-33F106892875}"/>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247652949"/>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par>
    </p:tnLst>
  </p:timing>
  <p:extLst mod="1">
    <p:ext uri="{E180D4A7-C9FB-4DFB-919C-405C955672EB}">
      <p14:showEvtLst xmlns:p14="http://schemas.microsoft.com/office/powerpoint/2010/main">
        <p14:playEvt time="0" objId="4"/>
        <p14:stopEvt time="8766" objId="4"/>
      </p14:showEvtLst>
    </p:ext>
  </p:extLs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8" name="Прямая соединительная линия 7">
            <a:extLst>
              <a:ext uri="{FF2B5EF4-FFF2-40B4-BE49-F238E27FC236}">
                <a16:creationId xmlns:a16="http://schemas.microsoft.com/office/drawing/2014/main" id="{1F3A5853-670A-7C33-1432-A11AD7DC8085}"/>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866B9588-BBC7-5F78-CA12-E4E24CBB231B}"/>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945DCDF5-3B80-B167-69FE-BB85BC4836EF}"/>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EFF8EF3D-CD82-508F-5CA3-8C6C84658B38}"/>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6C3407EC-F08C-F129-BA45-8FE9E82DE146}"/>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C88164FD-CFBF-24D2-1945-7BD64769FF24}"/>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CA0D572C-58C7-3C44-9591-73891F185A51}"/>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329A7BAA-3AB0-06E0-2AF2-335C66448659}"/>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grpSp>
        <p:nvGrpSpPr>
          <p:cNvPr id="37" name="Группа 36"/>
          <p:cNvGrpSpPr/>
          <p:nvPr/>
        </p:nvGrpSpPr>
        <p:grpSpPr>
          <a:xfrm>
            <a:off x="1029901" y="1431241"/>
            <a:ext cx="10572164" cy="957225"/>
            <a:chOff x="1029901" y="1431241"/>
            <a:chExt cx="10572164" cy="957225"/>
          </a:xfrm>
        </p:grpSpPr>
        <p:sp>
          <p:nvSpPr>
            <p:cNvPr id="3" name="Скругленный прямоугольник 2"/>
            <p:cNvSpPr/>
            <p:nvPr/>
          </p:nvSpPr>
          <p:spPr>
            <a:xfrm>
              <a:off x="1029901" y="1465136"/>
              <a:ext cx="10572164" cy="923330"/>
            </a:xfrm>
            <a:prstGeom prst="roundRect">
              <a:avLst/>
            </a:prstGeom>
            <a:solidFill>
              <a:schemeClr val="tx1">
                <a:lumMod val="75000"/>
              </a:schemeClr>
            </a:solidFill>
            <a:ln w="28575">
              <a:solidFill>
                <a:schemeClr val="tx1">
                  <a:lumMod val="95000"/>
                </a:schemeClr>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ru-RU"/>
            </a:p>
          </p:txBody>
        </p:sp>
        <p:sp>
          <p:nvSpPr>
            <p:cNvPr id="2" name="Прямоугольник 1"/>
            <p:cNvSpPr/>
            <p:nvPr/>
          </p:nvSpPr>
          <p:spPr>
            <a:xfrm>
              <a:off x="1158963" y="1431241"/>
              <a:ext cx="10314039" cy="923330"/>
            </a:xfrm>
            <a:prstGeom prst="rect">
              <a:avLst/>
            </a:prstGeom>
            <a:noFill/>
          </p:spPr>
          <p:txBody>
            <a:bodyPr wrap="square">
              <a:spAutoFit/>
            </a:bodyPr>
            <a:lstStyle/>
            <a:p>
              <a:pPr algn="just"/>
              <a:r>
                <a:rPr lang="en-US" b="1" dirty="0" smtClean="0">
                  <a:solidFill>
                    <a:schemeClr val="bg1"/>
                  </a:solidFill>
                  <a:latin typeface="Cambria" panose="02040503050406030204" pitchFamily="18" charset="0"/>
                  <a:ea typeface="Cambria" panose="02040503050406030204" pitchFamily="18" charset="0"/>
                </a:rPr>
                <a:t>	</a:t>
              </a:r>
              <a:r>
                <a:rPr lang="uz-Cyrl-UZ" b="1" dirty="0" smtClean="0">
                  <a:solidFill>
                    <a:schemeClr val="bg1"/>
                  </a:solidFill>
                  <a:latin typeface="Cambria" panose="02040503050406030204" pitchFamily="18" charset="0"/>
                  <a:ea typeface="Cambria" panose="02040503050406030204" pitchFamily="18" charset="0"/>
                </a:rPr>
                <a:t>Қонунда  </a:t>
              </a:r>
              <a:r>
                <a:rPr lang="uz-Cyrl-UZ" b="1" dirty="0">
                  <a:solidFill>
                    <a:schemeClr val="bg1"/>
                  </a:solidFill>
                  <a:latin typeface="Cambria" panose="02040503050406030204" pitchFamily="18" charset="0"/>
                  <a:ea typeface="Cambria" panose="02040503050406030204" pitchFamily="18" charset="0"/>
                </a:rPr>
                <a:t>коррупцияга оид ҳуқуқбузарликларни ўз вақтида аниқлаш ва уларга чек қўйишга, коррупцияга оид ҳуқуқбузарликларни содир этганлик учун жавобгарликнинг муқаррарлиги принципини таъминлашга доир чора-тадбирлар сифатида </a:t>
              </a:r>
              <a:r>
                <a:rPr lang="en-US" b="1" dirty="0">
                  <a:solidFill>
                    <a:schemeClr val="bg1"/>
                  </a:solidFill>
                  <a:latin typeface="Cambria" panose="02040503050406030204" pitchFamily="18" charset="0"/>
                  <a:ea typeface="Cambria" panose="02040503050406030204" pitchFamily="18" charset="0"/>
                </a:rPr>
                <a:t>:</a:t>
              </a:r>
              <a:endParaRPr lang="ru-RU" b="1" dirty="0">
                <a:solidFill>
                  <a:schemeClr val="bg1"/>
                </a:solidFill>
                <a:latin typeface="Cambria" panose="02040503050406030204" pitchFamily="18" charset="0"/>
                <a:ea typeface="Cambria" panose="02040503050406030204" pitchFamily="18" charset="0"/>
              </a:endParaRPr>
            </a:p>
          </p:txBody>
        </p:sp>
      </p:grpSp>
      <p:grpSp>
        <p:nvGrpSpPr>
          <p:cNvPr id="38" name="Группа 37"/>
          <p:cNvGrpSpPr/>
          <p:nvPr/>
        </p:nvGrpSpPr>
        <p:grpSpPr>
          <a:xfrm>
            <a:off x="927861" y="2829316"/>
            <a:ext cx="305927" cy="369332"/>
            <a:chOff x="927861" y="2829316"/>
            <a:chExt cx="305927" cy="369332"/>
          </a:xfrm>
        </p:grpSpPr>
        <p:sp>
          <p:nvSpPr>
            <p:cNvPr id="4" name="Овал 3"/>
            <p:cNvSpPr/>
            <p:nvPr/>
          </p:nvSpPr>
          <p:spPr>
            <a:xfrm>
              <a:off x="927861" y="2873981"/>
              <a:ext cx="305927" cy="316316"/>
            </a:xfrm>
            <a:prstGeom prst="ellipse">
              <a:avLst/>
            </a:prstGeom>
            <a:solidFill>
              <a:srgbClr val="89D2E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TextBox 4"/>
            <p:cNvSpPr txBox="1"/>
            <p:nvPr/>
          </p:nvSpPr>
          <p:spPr>
            <a:xfrm>
              <a:off x="927861" y="2829316"/>
              <a:ext cx="285136" cy="369332"/>
            </a:xfrm>
            <a:prstGeom prst="rect">
              <a:avLst/>
            </a:prstGeom>
            <a:noFill/>
          </p:spPr>
          <p:txBody>
            <a:bodyPr wrap="square" rtlCol="0">
              <a:spAutoFit/>
            </a:bodyPr>
            <a:lstStyle/>
            <a:p>
              <a:r>
                <a:rPr lang="en-US" dirty="0" smtClean="0">
                  <a:solidFill>
                    <a:schemeClr val="bg1"/>
                  </a:solidFill>
                  <a:latin typeface="Cambria" panose="02040503050406030204" pitchFamily="18" charset="0"/>
                  <a:ea typeface="Cambria" panose="02040503050406030204" pitchFamily="18" charset="0"/>
                </a:rPr>
                <a:t>1</a:t>
              </a:r>
            </a:p>
          </p:txBody>
        </p:sp>
      </p:grpSp>
      <p:sp>
        <p:nvSpPr>
          <p:cNvPr id="7" name="Прямоугольник 6"/>
          <p:cNvSpPr/>
          <p:nvPr/>
        </p:nvSpPr>
        <p:spPr>
          <a:xfrm>
            <a:off x="1298217" y="2748237"/>
            <a:ext cx="10303847" cy="1200329"/>
          </a:xfrm>
          <a:prstGeom prst="rect">
            <a:avLst/>
          </a:prstGeom>
        </p:spPr>
        <p:txBody>
          <a:bodyPr wrap="square">
            <a:spAutoFit/>
          </a:bodyPr>
          <a:lstStyle/>
          <a:p>
            <a:pPr algn="just"/>
            <a:r>
              <a:rPr lang="ru-RU" dirty="0" err="1" smtClean="0">
                <a:solidFill>
                  <a:schemeClr val="bg1"/>
                </a:solidFill>
                <a:latin typeface="Cambria" panose="02040503050406030204" pitchFamily="18" charset="0"/>
                <a:ea typeface="Cambria" panose="02040503050406030204" pitchFamily="18" charset="0"/>
              </a:rPr>
              <a:t>коррупцияга</a:t>
            </a:r>
            <a:r>
              <a:rPr lang="ru-RU" dirty="0" smtClean="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қарши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курашиш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бўйича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фаолиятни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бевосита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амалга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оширувчи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давлат</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органларининг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коррупциянинг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ҳолатини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тенденцияларини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тизимли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таҳлил</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қилишга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асосланган</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самарали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ишини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ташкил</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этиш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уларнинг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фаолиятида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коррупцияга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оид</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ҳуқуқбузарликларга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йўл</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қўймаслик</a:t>
            </a:r>
            <a:endParaRPr lang="ru-RU" dirty="0">
              <a:solidFill>
                <a:schemeClr val="bg1"/>
              </a:solidFill>
              <a:latin typeface="Cambria" panose="02040503050406030204" pitchFamily="18" charset="0"/>
              <a:ea typeface="Cambria" panose="02040503050406030204" pitchFamily="18" charset="0"/>
            </a:endParaRPr>
          </a:p>
        </p:txBody>
      </p:sp>
      <p:grpSp>
        <p:nvGrpSpPr>
          <p:cNvPr id="39" name="Группа 38"/>
          <p:cNvGrpSpPr/>
          <p:nvPr/>
        </p:nvGrpSpPr>
        <p:grpSpPr>
          <a:xfrm>
            <a:off x="927861" y="4221790"/>
            <a:ext cx="305927" cy="369332"/>
            <a:chOff x="927861" y="4221790"/>
            <a:chExt cx="305927" cy="369332"/>
          </a:xfrm>
        </p:grpSpPr>
        <p:sp>
          <p:nvSpPr>
            <p:cNvPr id="44" name="Овал 43"/>
            <p:cNvSpPr/>
            <p:nvPr/>
          </p:nvSpPr>
          <p:spPr>
            <a:xfrm>
              <a:off x="927861" y="4266455"/>
              <a:ext cx="305927" cy="316316"/>
            </a:xfrm>
            <a:prstGeom prst="ellipse">
              <a:avLst/>
            </a:prstGeom>
            <a:solidFill>
              <a:srgbClr val="89D2E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5" name="TextBox 44"/>
            <p:cNvSpPr txBox="1"/>
            <p:nvPr/>
          </p:nvSpPr>
          <p:spPr>
            <a:xfrm>
              <a:off x="927861" y="4221790"/>
              <a:ext cx="285136" cy="369332"/>
            </a:xfrm>
            <a:prstGeom prst="rect">
              <a:avLst/>
            </a:prstGeom>
            <a:noFill/>
          </p:spPr>
          <p:txBody>
            <a:bodyPr wrap="square" rtlCol="0">
              <a:spAutoFit/>
            </a:bodyPr>
            <a:lstStyle/>
            <a:p>
              <a:r>
                <a:rPr lang="en-US" dirty="0" smtClean="0">
                  <a:solidFill>
                    <a:schemeClr val="bg1"/>
                  </a:solidFill>
                  <a:latin typeface="Cambria" panose="02040503050406030204" pitchFamily="18" charset="0"/>
                  <a:ea typeface="Cambria" panose="02040503050406030204" pitchFamily="18" charset="0"/>
                </a:rPr>
                <a:t>2</a:t>
              </a:r>
            </a:p>
          </p:txBody>
        </p:sp>
      </p:grpSp>
      <p:sp>
        <p:nvSpPr>
          <p:cNvPr id="46" name="Прямоугольник 45"/>
          <p:cNvSpPr/>
          <p:nvPr/>
        </p:nvSpPr>
        <p:spPr>
          <a:xfrm>
            <a:off x="1298217" y="4140711"/>
            <a:ext cx="10303847" cy="923330"/>
          </a:xfrm>
          <a:prstGeom prst="rect">
            <a:avLst/>
          </a:prstGeom>
        </p:spPr>
        <p:txBody>
          <a:bodyPr wrap="square">
            <a:spAutoFit/>
          </a:bodyPr>
          <a:lstStyle/>
          <a:p>
            <a:pPr algn="just"/>
            <a:r>
              <a:rPr lang="ru-RU" dirty="0" err="1">
                <a:solidFill>
                  <a:schemeClr val="bg1"/>
                </a:solidFill>
                <a:latin typeface="Cambria" panose="02040503050406030204" pitchFamily="18" charset="0"/>
                <a:ea typeface="Cambria" panose="02040503050406030204" pitchFamily="18" charset="0"/>
              </a:rPr>
              <a:t>коррупцияга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оид</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ҳуқуқбузарликларга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қарши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курашнинг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замонавий</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шакллари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усулларидан</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фойдаланиш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ҳуқуқни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муҳофаза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қилувчи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органларнинг</a:t>
            </a:r>
            <a:r>
              <a:rPr lang="ru-RU" dirty="0">
                <a:solidFill>
                  <a:schemeClr val="bg1"/>
                </a:solidFill>
                <a:latin typeface="Cambria" panose="02040503050406030204" pitchFamily="18" charset="0"/>
                <a:ea typeface="Cambria" panose="02040503050406030204" pitchFamily="18" charset="0"/>
              </a:rPr>
              <a:t> техник </a:t>
            </a:r>
            <a:r>
              <a:rPr lang="ru-RU" dirty="0" err="1">
                <a:solidFill>
                  <a:schemeClr val="bg1"/>
                </a:solidFill>
                <a:latin typeface="Cambria" panose="02040503050406030204" pitchFamily="18" charset="0"/>
                <a:ea typeface="Cambria" panose="02040503050406030204" pitchFamily="18" charset="0"/>
              </a:rPr>
              <a:t>таъминоти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даражасини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ошириш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уларнинг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ишига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замонавий</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ахборот</a:t>
            </a:r>
            <a:r>
              <a:rPr lang="ru-RU" dirty="0">
                <a:solidFill>
                  <a:schemeClr val="bg1"/>
                </a:solidFill>
                <a:latin typeface="Cambria" panose="02040503050406030204" pitchFamily="18" charset="0"/>
                <a:ea typeface="Cambria" panose="02040503050406030204" pitchFamily="18" charset="0"/>
              </a:rPr>
              <a:t>-коммуникация </a:t>
            </a:r>
            <a:r>
              <a:rPr lang="ru-RU" dirty="0" err="1">
                <a:solidFill>
                  <a:schemeClr val="bg1"/>
                </a:solidFill>
                <a:latin typeface="Cambria" panose="02040503050406030204" pitchFamily="18" charset="0"/>
                <a:ea typeface="Cambria" panose="02040503050406030204" pitchFamily="18" charset="0"/>
              </a:rPr>
              <a:t>технологияларини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жорий</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этиш</a:t>
            </a:r>
            <a:endParaRPr lang="ru-RU"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683567216"/>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wipe(left)">
                                      <p:cBhvr>
                                        <p:cTn id="7" dur="500"/>
                                        <p:tgtEl>
                                          <p:spTgt spid="37"/>
                                        </p:tgtEl>
                                      </p:cBhvr>
                                    </p:animEffect>
                                  </p:childTnLst>
                                  <p:subTnLst>
                                    <p:animClr clrSpc="rgb" dir="cw">
                                      <p:cBhvr override="childStyle">
                                        <p:cTn dur="1" fill="hold" display="0" masterRel="nextClick" afterEffect="1"/>
                                        <p:tgtEl>
                                          <p:spTgt spid="37"/>
                                        </p:tgtEl>
                                        <p:attrNameLst>
                                          <p:attrName>ppt_c</p:attrName>
                                        </p:attrNameLst>
                                      </p:cBhvr>
                                      <p:to>
                                        <a:schemeClr val="tx2"/>
                                      </p:to>
                                    </p:animClr>
                                  </p:sub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38"/>
                                        </p:tgtEl>
                                        <p:attrNameLst>
                                          <p:attrName>style.visibility</p:attrName>
                                        </p:attrNameLst>
                                      </p:cBhvr>
                                      <p:to>
                                        <p:strVal val="visible"/>
                                      </p:to>
                                    </p:set>
                                    <p:animEffect transition="in" filter="wipe(left)">
                                      <p:cBhvr>
                                        <p:cTn id="11" dur="500"/>
                                        <p:tgtEl>
                                          <p:spTgt spid="38"/>
                                        </p:tgtEl>
                                      </p:cBhvr>
                                    </p:animEffect>
                                  </p:childTnLst>
                                </p:cTn>
                              </p:par>
                            </p:childTnLst>
                          </p:cTn>
                        </p:par>
                        <p:par>
                          <p:cTn id="12" fill="hold">
                            <p:stCondLst>
                              <p:cond delay="1000"/>
                            </p:stCondLst>
                            <p:childTnLst>
                              <p:par>
                                <p:cTn id="13" presetID="22" presetClass="entr" presetSubtype="8" fill="hold" grpId="0" nodeType="afterEffect">
                                  <p:stCondLst>
                                    <p:cond delay="0"/>
                                  </p:stCondLst>
                                  <p:iterate type="wd">
                                    <p:tmPct val="10000"/>
                                  </p:iterate>
                                  <p:childTnLst>
                                    <p:set>
                                      <p:cBhvr>
                                        <p:cTn id="14" dur="1" fill="hold">
                                          <p:stCondLst>
                                            <p:cond delay="0"/>
                                          </p:stCondLst>
                                        </p:cTn>
                                        <p:tgtEl>
                                          <p:spTgt spid="7"/>
                                        </p:tgtEl>
                                        <p:attrNameLst>
                                          <p:attrName>style.visibility</p:attrName>
                                        </p:attrNameLst>
                                      </p:cBhvr>
                                      <p:to>
                                        <p:strVal val="visible"/>
                                      </p:to>
                                    </p:set>
                                    <p:animEffect transition="in" filter="wipe(left)">
                                      <p:cBhvr>
                                        <p:cTn id="15" dur="500"/>
                                        <p:tgtEl>
                                          <p:spTgt spid="7"/>
                                        </p:tgtEl>
                                      </p:cBhvr>
                                    </p:animEffect>
                                  </p:childTnLst>
                                </p:cTn>
                              </p:par>
                            </p:childTnLst>
                          </p:cTn>
                        </p:par>
                        <p:par>
                          <p:cTn id="16" fill="hold">
                            <p:stCondLst>
                              <p:cond delay="2950"/>
                            </p:stCondLst>
                            <p:childTnLst>
                              <p:par>
                                <p:cTn id="17" presetID="22" presetClass="entr" presetSubtype="8" fill="hold" nodeType="afterEffect">
                                  <p:stCondLst>
                                    <p:cond delay="0"/>
                                  </p:stCondLst>
                                  <p:childTnLst>
                                    <p:set>
                                      <p:cBhvr>
                                        <p:cTn id="18" dur="1" fill="hold">
                                          <p:stCondLst>
                                            <p:cond delay="0"/>
                                          </p:stCondLst>
                                        </p:cTn>
                                        <p:tgtEl>
                                          <p:spTgt spid="39"/>
                                        </p:tgtEl>
                                        <p:attrNameLst>
                                          <p:attrName>style.visibility</p:attrName>
                                        </p:attrNameLst>
                                      </p:cBhvr>
                                      <p:to>
                                        <p:strVal val="visible"/>
                                      </p:to>
                                    </p:set>
                                    <p:animEffect transition="in" filter="wipe(left)">
                                      <p:cBhvr>
                                        <p:cTn id="19" dur="500"/>
                                        <p:tgtEl>
                                          <p:spTgt spid="39"/>
                                        </p:tgtEl>
                                      </p:cBhvr>
                                    </p:animEffect>
                                  </p:childTnLst>
                                </p:cTn>
                              </p:par>
                            </p:childTnLst>
                          </p:cTn>
                        </p:par>
                        <p:par>
                          <p:cTn id="20" fill="hold">
                            <p:stCondLst>
                              <p:cond delay="3450"/>
                            </p:stCondLst>
                            <p:childTnLst>
                              <p:par>
                                <p:cTn id="21" presetID="22" presetClass="entr" presetSubtype="8" fill="hold" grpId="0" nodeType="afterEffect">
                                  <p:stCondLst>
                                    <p:cond delay="0"/>
                                  </p:stCondLst>
                                  <p:iterate type="wd">
                                    <p:tmPct val="10000"/>
                                  </p:iterate>
                                  <p:childTnLst>
                                    <p:set>
                                      <p:cBhvr>
                                        <p:cTn id="22" dur="1" fill="hold">
                                          <p:stCondLst>
                                            <p:cond delay="0"/>
                                          </p:stCondLst>
                                        </p:cTn>
                                        <p:tgtEl>
                                          <p:spTgt spid="46"/>
                                        </p:tgtEl>
                                        <p:attrNameLst>
                                          <p:attrName>style.visibility</p:attrName>
                                        </p:attrNameLst>
                                      </p:cBhvr>
                                      <p:to>
                                        <p:strVal val="visible"/>
                                      </p:to>
                                    </p:set>
                                    <p:animEffect transition="in" filter="wipe(left)">
                                      <p:cBhvr>
                                        <p:cTn id="23"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6"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8" name="Прямая соединительная линия 7">
            <a:extLst>
              <a:ext uri="{FF2B5EF4-FFF2-40B4-BE49-F238E27FC236}">
                <a16:creationId xmlns:a16="http://schemas.microsoft.com/office/drawing/2014/main" id="{1F3A5853-670A-7C33-1432-A11AD7DC8085}"/>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866B9588-BBC7-5F78-CA12-E4E24CBB231B}"/>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945DCDF5-3B80-B167-69FE-BB85BC4836EF}"/>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EFF8EF3D-CD82-508F-5CA3-8C6C84658B38}"/>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6C3407EC-F08C-F129-BA45-8FE9E82DE146}"/>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C88164FD-CFBF-24D2-1945-7BD64769FF24}"/>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CA0D572C-58C7-3C44-9591-73891F185A51}"/>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329A7BAA-3AB0-06E0-2AF2-335C66448659}"/>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grpSp>
        <p:nvGrpSpPr>
          <p:cNvPr id="6" name="Группа 5"/>
          <p:cNvGrpSpPr/>
          <p:nvPr/>
        </p:nvGrpSpPr>
        <p:grpSpPr>
          <a:xfrm>
            <a:off x="788928" y="1522510"/>
            <a:ext cx="305927" cy="369332"/>
            <a:chOff x="788928" y="1522510"/>
            <a:chExt cx="305927" cy="369332"/>
          </a:xfrm>
        </p:grpSpPr>
        <p:sp>
          <p:nvSpPr>
            <p:cNvPr id="4" name="Овал 3"/>
            <p:cNvSpPr/>
            <p:nvPr/>
          </p:nvSpPr>
          <p:spPr>
            <a:xfrm>
              <a:off x="788928" y="1567175"/>
              <a:ext cx="305927" cy="316316"/>
            </a:xfrm>
            <a:prstGeom prst="ellipse">
              <a:avLst/>
            </a:prstGeom>
            <a:solidFill>
              <a:srgbClr val="89D2E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TextBox 4"/>
            <p:cNvSpPr txBox="1"/>
            <p:nvPr/>
          </p:nvSpPr>
          <p:spPr>
            <a:xfrm>
              <a:off x="788928" y="1522510"/>
              <a:ext cx="285136" cy="369332"/>
            </a:xfrm>
            <a:prstGeom prst="rect">
              <a:avLst/>
            </a:prstGeom>
            <a:noFill/>
          </p:spPr>
          <p:txBody>
            <a:bodyPr wrap="square" rtlCol="0">
              <a:spAutoFit/>
            </a:bodyPr>
            <a:lstStyle/>
            <a:p>
              <a:r>
                <a:rPr lang="en-US" dirty="0" smtClean="0">
                  <a:solidFill>
                    <a:schemeClr val="bg1"/>
                  </a:solidFill>
                  <a:latin typeface="Cambria" panose="02040503050406030204" pitchFamily="18" charset="0"/>
                  <a:ea typeface="Cambria" panose="02040503050406030204" pitchFamily="18" charset="0"/>
                </a:rPr>
                <a:t>3</a:t>
              </a:r>
            </a:p>
          </p:txBody>
        </p:sp>
      </p:grpSp>
      <p:sp>
        <p:nvSpPr>
          <p:cNvPr id="7" name="Прямоугольник 6"/>
          <p:cNvSpPr/>
          <p:nvPr/>
        </p:nvSpPr>
        <p:spPr>
          <a:xfrm>
            <a:off x="1159284" y="1540667"/>
            <a:ext cx="10303847" cy="369332"/>
          </a:xfrm>
          <a:prstGeom prst="rect">
            <a:avLst/>
          </a:prstGeom>
        </p:spPr>
        <p:txBody>
          <a:bodyPr wrap="square">
            <a:spAutoFit/>
          </a:bodyPr>
          <a:lstStyle/>
          <a:p>
            <a:pPr algn="just"/>
            <a:r>
              <a:rPr lang="ru-RU" b="1" dirty="0" err="1">
                <a:solidFill>
                  <a:schemeClr val="bg1"/>
                </a:solidFill>
                <a:latin typeface="Cambria" panose="02040503050406030204" pitchFamily="18" charset="0"/>
                <a:ea typeface="Cambria" panose="02040503050406030204" pitchFamily="18" charset="0"/>
              </a:rPr>
              <a:t>судларнинг</a:t>
            </a:r>
            <a:r>
              <a:rPr lang="ru-RU" b="1" dirty="0">
                <a:solidFill>
                  <a:schemeClr val="bg1"/>
                </a:solidFill>
                <a:latin typeface="Cambria" panose="02040503050406030204" pitchFamily="18" charset="0"/>
                <a:ea typeface="Cambria" panose="02040503050406030204" pitchFamily="18" charset="0"/>
              </a:rPr>
              <a:t> </a:t>
            </a:r>
            <a:r>
              <a:rPr lang="ru-RU" b="1" dirty="0" err="1">
                <a:solidFill>
                  <a:schemeClr val="bg1"/>
                </a:solidFill>
                <a:latin typeface="Cambria" panose="02040503050406030204" pitchFamily="18" charset="0"/>
                <a:ea typeface="Cambria" panose="02040503050406030204" pitchFamily="18" charset="0"/>
              </a:rPr>
              <a:t>мустақиллиги</a:t>
            </a:r>
            <a:r>
              <a:rPr lang="ru-RU" b="1" dirty="0">
                <a:solidFill>
                  <a:schemeClr val="bg1"/>
                </a:solidFill>
                <a:latin typeface="Cambria" panose="02040503050406030204" pitchFamily="18" charset="0"/>
                <a:ea typeface="Cambria" panose="02040503050406030204" pitchFamily="18" charset="0"/>
              </a:rPr>
              <a:t> </a:t>
            </a:r>
            <a:r>
              <a:rPr lang="ru-RU" b="1" dirty="0" err="1">
                <a:solidFill>
                  <a:schemeClr val="bg1"/>
                </a:solidFill>
                <a:latin typeface="Cambria" panose="02040503050406030204" pitchFamily="18" charset="0"/>
                <a:ea typeface="Cambria" panose="02040503050406030204" pitchFamily="18" charset="0"/>
              </a:rPr>
              <a:t>ва</a:t>
            </a:r>
            <a:r>
              <a:rPr lang="ru-RU" b="1" dirty="0">
                <a:solidFill>
                  <a:schemeClr val="bg1"/>
                </a:solidFill>
                <a:latin typeface="Cambria" panose="02040503050406030204" pitchFamily="18" charset="0"/>
                <a:ea typeface="Cambria" panose="02040503050406030204" pitchFamily="18" charset="0"/>
              </a:rPr>
              <a:t> </a:t>
            </a:r>
            <a:r>
              <a:rPr lang="ru-RU" b="1" dirty="0" err="1">
                <a:solidFill>
                  <a:schemeClr val="bg1"/>
                </a:solidFill>
                <a:latin typeface="Cambria" panose="02040503050406030204" pitchFamily="18" charset="0"/>
                <a:ea typeface="Cambria" panose="02040503050406030204" pitchFamily="18" charset="0"/>
              </a:rPr>
              <a:t>эркинлигини</a:t>
            </a:r>
            <a:r>
              <a:rPr lang="ru-RU" b="1" dirty="0">
                <a:solidFill>
                  <a:schemeClr val="bg1"/>
                </a:solidFill>
                <a:latin typeface="Cambria" panose="02040503050406030204" pitchFamily="18" charset="0"/>
                <a:ea typeface="Cambria" panose="02040503050406030204" pitchFamily="18" charset="0"/>
              </a:rPr>
              <a:t>, улар </a:t>
            </a:r>
            <a:r>
              <a:rPr lang="ru-RU" b="1" dirty="0" err="1">
                <a:solidFill>
                  <a:schemeClr val="bg1"/>
                </a:solidFill>
                <a:latin typeface="Cambria" panose="02040503050406030204" pitchFamily="18" charset="0"/>
                <a:ea typeface="Cambria" panose="02040503050406030204" pitchFamily="18" charset="0"/>
              </a:rPr>
              <a:t>фаолиятининг</a:t>
            </a:r>
            <a:r>
              <a:rPr lang="ru-RU" b="1" dirty="0">
                <a:solidFill>
                  <a:schemeClr val="bg1"/>
                </a:solidFill>
                <a:latin typeface="Cambria" panose="02040503050406030204" pitchFamily="18" charset="0"/>
                <a:ea typeface="Cambria" panose="02040503050406030204" pitchFamily="18" charset="0"/>
              </a:rPr>
              <a:t> </a:t>
            </a:r>
            <a:r>
              <a:rPr lang="ru-RU" b="1" dirty="0" err="1">
                <a:solidFill>
                  <a:schemeClr val="bg1"/>
                </a:solidFill>
                <a:latin typeface="Cambria" panose="02040503050406030204" pitchFamily="18" charset="0"/>
                <a:ea typeface="Cambria" panose="02040503050406030204" pitchFamily="18" charset="0"/>
              </a:rPr>
              <a:t>очиқлигини</a:t>
            </a:r>
            <a:r>
              <a:rPr lang="ru-RU" b="1" dirty="0">
                <a:solidFill>
                  <a:schemeClr val="bg1"/>
                </a:solidFill>
                <a:latin typeface="Cambria" panose="02040503050406030204" pitchFamily="18" charset="0"/>
                <a:ea typeface="Cambria" panose="02040503050406030204" pitchFamily="18" charset="0"/>
              </a:rPr>
              <a:t> </a:t>
            </a:r>
            <a:r>
              <a:rPr lang="ru-RU" b="1" dirty="0" err="1">
                <a:solidFill>
                  <a:schemeClr val="bg1"/>
                </a:solidFill>
                <a:latin typeface="Cambria" panose="02040503050406030204" pitchFamily="18" charset="0"/>
                <a:ea typeface="Cambria" panose="02040503050406030204" pitchFamily="18" charset="0"/>
              </a:rPr>
              <a:t>таъминлаш</a:t>
            </a:r>
            <a:endParaRPr lang="ru-RU" b="1" dirty="0">
              <a:solidFill>
                <a:schemeClr val="bg1"/>
              </a:solidFill>
              <a:latin typeface="Cambria" panose="02040503050406030204" pitchFamily="18" charset="0"/>
              <a:ea typeface="Cambria" panose="02040503050406030204" pitchFamily="18" charset="0"/>
            </a:endParaRPr>
          </a:p>
        </p:txBody>
      </p:sp>
      <p:grpSp>
        <p:nvGrpSpPr>
          <p:cNvPr id="16" name="Группа 15"/>
          <p:cNvGrpSpPr/>
          <p:nvPr/>
        </p:nvGrpSpPr>
        <p:grpSpPr>
          <a:xfrm>
            <a:off x="781672" y="2189960"/>
            <a:ext cx="305927" cy="369332"/>
            <a:chOff x="781672" y="2189960"/>
            <a:chExt cx="305927" cy="369332"/>
          </a:xfrm>
        </p:grpSpPr>
        <p:sp>
          <p:nvSpPr>
            <p:cNvPr id="44" name="Овал 43"/>
            <p:cNvSpPr/>
            <p:nvPr/>
          </p:nvSpPr>
          <p:spPr>
            <a:xfrm>
              <a:off x="781672" y="2234625"/>
              <a:ext cx="305927" cy="316316"/>
            </a:xfrm>
            <a:prstGeom prst="ellipse">
              <a:avLst/>
            </a:prstGeom>
            <a:solidFill>
              <a:srgbClr val="89D2E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5" name="TextBox 44"/>
            <p:cNvSpPr txBox="1"/>
            <p:nvPr/>
          </p:nvSpPr>
          <p:spPr>
            <a:xfrm>
              <a:off x="781672" y="2189960"/>
              <a:ext cx="285136" cy="369332"/>
            </a:xfrm>
            <a:prstGeom prst="rect">
              <a:avLst/>
            </a:prstGeom>
            <a:noFill/>
          </p:spPr>
          <p:txBody>
            <a:bodyPr wrap="square" rtlCol="0">
              <a:spAutoFit/>
            </a:bodyPr>
            <a:lstStyle/>
            <a:p>
              <a:r>
                <a:rPr lang="en-US" dirty="0" smtClean="0">
                  <a:solidFill>
                    <a:schemeClr val="bg1"/>
                  </a:solidFill>
                  <a:latin typeface="Cambria" panose="02040503050406030204" pitchFamily="18" charset="0"/>
                  <a:ea typeface="Cambria" panose="02040503050406030204" pitchFamily="18" charset="0"/>
                </a:rPr>
                <a:t>4</a:t>
              </a:r>
            </a:p>
          </p:txBody>
        </p:sp>
      </p:grpSp>
      <p:sp>
        <p:nvSpPr>
          <p:cNvPr id="46" name="Прямоугольник 45"/>
          <p:cNvSpPr/>
          <p:nvPr/>
        </p:nvSpPr>
        <p:spPr>
          <a:xfrm>
            <a:off x="1152028" y="2108881"/>
            <a:ext cx="10303847" cy="646331"/>
          </a:xfrm>
          <a:prstGeom prst="rect">
            <a:avLst/>
          </a:prstGeom>
        </p:spPr>
        <p:txBody>
          <a:bodyPr wrap="square">
            <a:spAutoFit/>
          </a:bodyPr>
          <a:lstStyle/>
          <a:p>
            <a:pPr algn="just"/>
            <a:r>
              <a:rPr lang="ru-RU" dirty="0" err="1">
                <a:solidFill>
                  <a:schemeClr val="bg1"/>
                </a:solidFill>
                <a:latin typeface="Cambria" panose="02040503050406030204" pitchFamily="18" charset="0"/>
                <a:ea typeface="Cambria" panose="02040503050406030204" pitchFamily="18" charset="0"/>
              </a:rPr>
              <a:t>коррупцияга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қарши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курашиш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бўйича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фаолиятни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бевосита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амалга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оширувчи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давлат</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органлари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ўртасида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мувофиқлаштиришни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ҳамкорликни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таъминлаш</a:t>
            </a:r>
            <a:endParaRPr lang="ru-RU" dirty="0">
              <a:solidFill>
                <a:schemeClr val="bg1"/>
              </a:solidFill>
              <a:latin typeface="Cambria" panose="02040503050406030204" pitchFamily="18" charset="0"/>
              <a:ea typeface="Cambria" panose="02040503050406030204" pitchFamily="18" charset="0"/>
            </a:endParaRPr>
          </a:p>
        </p:txBody>
      </p:sp>
      <p:grpSp>
        <p:nvGrpSpPr>
          <p:cNvPr id="17" name="Группа 16"/>
          <p:cNvGrpSpPr/>
          <p:nvPr/>
        </p:nvGrpSpPr>
        <p:grpSpPr>
          <a:xfrm>
            <a:off x="781672" y="3034887"/>
            <a:ext cx="305927" cy="369332"/>
            <a:chOff x="781672" y="3034887"/>
            <a:chExt cx="305927" cy="369332"/>
          </a:xfrm>
        </p:grpSpPr>
        <p:sp>
          <p:nvSpPr>
            <p:cNvPr id="20" name="Овал 19"/>
            <p:cNvSpPr/>
            <p:nvPr/>
          </p:nvSpPr>
          <p:spPr>
            <a:xfrm>
              <a:off x="781672" y="3079552"/>
              <a:ext cx="305927" cy="316316"/>
            </a:xfrm>
            <a:prstGeom prst="ellipse">
              <a:avLst/>
            </a:prstGeom>
            <a:solidFill>
              <a:srgbClr val="89D2E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TextBox 20"/>
            <p:cNvSpPr txBox="1"/>
            <p:nvPr/>
          </p:nvSpPr>
          <p:spPr>
            <a:xfrm>
              <a:off x="781672" y="3034887"/>
              <a:ext cx="285136" cy="369332"/>
            </a:xfrm>
            <a:prstGeom prst="rect">
              <a:avLst/>
            </a:prstGeom>
            <a:noFill/>
          </p:spPr>
          <p:txBody>
            <a:bodyPr wrap="square" rtlCol="0">
              <a:spAutoFit/>
            </a:bodyPr>
            <a:lstStyle/>
            <a:p>
              <a:r>
                <a:rPr lang="en-US" dirty="0">
                  <a:solidFill>
                    <a:schemeClr val="bg1"/>
                  </a:solidFill>
                  <a:latin typeface="Cambria" panose="02040503050406030204" pitchFamily="18" charset="0"/>
                  <a:ea typeface="Cambria" panose="02040503050406030204" pitchFamily="18" charset="0"/>
                </a:rPr>
                <a:t>5</a:t>
              </a:r>
              <a:endParaRPr lang="en-US" dirty="0" smtClean="0">
                <a:solidFill>
                  <a:schemeClr val="bg1"/>
                </a:solidFill>
                <a:latin typeface="Cambria" panose="02040503050406030204" pitchFamily="18" charset="0"/>
                <a:ea typeface="Cambria" panose="02040503050406030204" pitchFamily="18" charset="0"/>
              </a:endParaRPr>
            </a:p>
          </p:txBody>
        </p:sp>
      </p:grpSp>
      <p:sp>
        <p:nvSpPr>
          <p:cNvPr id="22" name="Прямоугольник 21"/>
          <p:cNvSpPr/>
          <p:nvPr/>
        </p:nvSpPr>
        <p:spPr>
          <a:xfrm>
            <a:off x="1152028" y="2953808"/>
            <a:ext cx="10303847" cy="646331"/>
          </a:xfrm>
          <a:prstGeom prst="rect">
            <a:avLst/>
          </a:prstGeom>
        </p:spPr>
        <p:txBody>
          <a:bodyPr wrap="square">
            <a:spAutoFit/>
          </a:bodyPr>
          <a:lstStyle/>
          <a:p>
            <a:pPr algn="just"/>
            <a:r>
              <a:rPr lang="ru-RU" dirty="0" err="1">
                <a:solidFill>
                  <a:schemeClr val="bg1"/>
                </a:solidFill>
                <a:latin typeface="Cambria" panose="02040503050406030204" pitchFamily="18" charset="0"/>
                <a:ea typeface="Cambria" panose="02040503050406030204" pitchFamily="18" charset="0"/>
              </a:rPr>
              <a:t>жисмоний</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юридик</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шахсларнинг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коррупцияга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оид</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ҳуқуқбузарликлар</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фактларига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доир</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мурожаатлари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тўлиқ</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холисона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ўз</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вақтида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кўриб</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чиқилишини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таъминлаш</a:t>
            </a:r>
            <a:endParaRPr lang="ru-RU" dirty="0">
              <a:solidFill>
                <a:schemeClr val="bg1"/>
              </a:solidFill>
              <a:latin typeface="Cambria" panose="02040503050406030204" pitchFamily="18" charset="0"/>
              <a:ea typeface="Cambria" panose="02040503050406030204" pitchFamily="18" charset="0"/>
            </a:endParaRPr>
          </a:p>
        </p:txBody>
      </p:sp>
      <p:grpSp>
        <p:nvGrpSpPr>
          <p:cNvPr id="29" name="Группа 28"/>
          <p:cNvGrpSpPr/>
          <p:nvPr/>
        </p:nvGrpSpPr>
        <p:grpSpPr>
          <a:xfrm>
            <a:off x="781672" y="3780668"/>
            <a:ext cx="305927" cy="369332"/>
            <a:chOff x="781672" y="3780668"/>
            <a:chExt cx="305927" cy="369332"/>
          </a:xfrm>
        </p:grpSpPr>
        <p:sp>
          <p:nvSpPr>
            <p:cNvPr id="23" name="Овал 22"/>
            <p:cNvSpPr/>
            <p:nvPr/>
          </p:nvSpPr>
          <p:spPr>
            <a:xfrm>
              <a:off x="781672" y="3825333"/>
              <a:ext cx="305927" cy="316316"/>
            </a:xfrm>
            <a:prstGeom prst="ellipse">
              <a:avLst/>
            </a:prstGeom>
            <a:solidFill>
              <a:srgbClr val="89D2E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TextBox 23"/>
            <p:cNvSpPr txBox="1"/>
            <p:nvPr/>
          </p:nvSpPr>
          <p:spPr>
            <a:xfrm>
              <a:off x="781672" y="3780668"/>
              <a:ext cx="285136" cy="369332"/>
            </a:xfrm>
            <a:prstGeom prst="rect">
              <a:avLst/>
            </a:prstGeom>
            <a:noFill/>
          </p:spPr>
          <p:txBody>
            <a:bodyPr wrap="square" rtlCol="0">
              <a:spAutoFit/>
            </a:bodyPr>
            <a:lstStyle/>
            <a:p>
              <a:r>
                <a:rPr lang="en-US" dirty="0" smtClean="0">
                  <a:solidFill>
                    <a:schemeClr val="bg1"/>
                  </a:solidFill>
                  <a:latin typeface="Cambria" panose="02040503050406030204" pitchFamily="18" charset="0"/>
                  <a:ea typeface="Cambria" panose="02040503050406030204" pitchFamily="18" charset="0"/>
                </a:rPr>
                <a:t>6</a:t>
              </a:r>
            </a:p>
          </p:txBody>
        </p:sp>
      </p:grpSp>
      <p:sp>
        <p:nvSpPr>
          <p:cNvPr id="25" name="Прямоугольник 24"/>
          <p:cNvSpPr/>
          <p:nvPr/>
        </p:nvSpPr>
        <p:spPr>
          <a:xfrm>
            <a:off x="1152028" y="3699589"/>
            <a:ext cx="10303847" cy="646331"/>
          </a:xfrm>
          <a:prstGeom prst="rect">
            <a:avLst/>
          </a:prstGeom>
        </p:spPr>
        <p:txBody>
          <a:bodyPr wrap="square">
            <a:spAutoFit/>
          </a:bodyPr>
          <a:lstStyle/>
          <a:p>
            <a:pPr algn="just"/>
            <a:r>
              <a:rPr lang="ru-RU" dirty="0" err="1">
                <a:solidFill>
                  <a:schemeClr val="bg1"/>
                </a:solidFill>
                <a:latin typeface="Cambria" panose="02040503050406030204" pitchFamily="18" charset="0"/>
                <a:ea typeface="Cambria" panose="02040503050406030204" pitchFamily="18" charset="0"/>
              </a:rPr>
              <a:t>коррупцияга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оид</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ҳуқуқбузарликлар</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тўғрисида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ахборот</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берган</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шахсларнинг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ҳимоя</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қилинишини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таъминлаш</a:t>
            </a:r>
            <a:endParaRPr lang="ru-RU" dirty="0">
              <a:solidFill>
                <a:schemeClr val="bg1"/>
              </a:solidFill>
              <a:latin typeface="Cambria" panose="02040503050406030204" pitchFamily="18" charset="0"/>
              <a:ea typeface="Cambria" panose="02040503050406030204" pitchFamily="18" charset="0"/>
            </a:endParaRPr>
          </a:p>
        </p:txBody>
      </p:sp>
      <p:grpSp>
        <p:nvGrpSpPr>
          <p:cNvPr id="30" name="Группа 29"/>
          <p:cNvGrpSpPr/>
          <p:nvPr/>
        </p:nvGrpSpPr>
        <p:grpSpPr>
          <a:xfrm>
            <a:off x="781672" y="4565460"/>
            <a:ext cx="305927" cy="369332"/>
            <a:chOff x="781672" y="4565460"/>
            <a:chExt cx="305927" cy="369332"/>
          </a:xfrm>
        </p:grpSpPr>
        <p:sp>
          <p:nvSpPr>
            <p:cNvPr id="26" name="Овал 25"/>
            <p:cNvSpPr/>
            <p:nvPr/>
          </p:nvSpPr>
          <p:spPr>
            <a:xfrm>
              <a:off x="781672" y="4610125"/>
              <a:ext cx="305927" cy="316316"/>
            </a:xfrm>
            <a:prstGeom prst="ellipse">
              <a:avLst/>
            </a:prstGeom>
            <a:solidFill>
              <a:srgbClr val="89D2E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TextBox 26"/>
            <p:cNvSpPr txBox="1"/>
            <p:nvPr/>
          </p:nvSpPr>
          <p:spPr>
            <a:xfrm>
              <a:off x="781672" y="4565460"/>
              <a:ext cx="285136" cy="369332"/>
            </a:xfrm>
            <a:prstGeom prst="rect">
              <a:avLst/>
            </a:prstGeom>
            <a:noFill/>
          </p:spPr>
          <p:txBody>
            <a:bodyPr wrap="square" rtlCol="0">
              <a:spAutoFit/>
            </a:bodyPr>
            <a:lstStyle/>
            <a:p>
              <a:r>
                <a:rPr lang="en-US" dirty="0">
                  <a:solidFill>
                    <a:schemeClr val="bg1"/>
                  </a:solidFill>
                  <a:latin typeface="Cambria" panose="02040503050406030204" pitchFamily="18" charset="0"/>
                  <a:ea typeface="Cambria" panose="02040503050406030204" pitchFamily="18" charset="0"/>
                </a:rPr>
                <a:t>7</a:t>
              </a:r>
              <a:endParaRPr lang="en-US" dirty="0" smtClean="0">
                <a:solidFill>
                  <a:schemeClr val="bg1"/>
                </a:solidFill>
                <a:latin typeface="Cambria" panose="02040503050406030204" pitchFamily="18" charset="0"/>
                <a:ea typeface="Cambria" panose="02040503050406030204" pitchFamily="18" charset="0"/>
              </a:endParaRPr>
            </a:p>
          </p:txBody>
        </p:sp>
      </p:grpSp>
      <p:sp>
        <p:nvSpPr>
          <p:cNvPr id="28" name="Прямоугольник 27"/>
          <p:cNvSpPr/>
          <p:nvPr/>
        </p:nvSpPr>
        <p:spPr>
          <a:xfrm>
            <a:off x="1152028" y="4484381"/>
            <a:ext cx="10303847" cy="646331"/>
          </a:xfrm>
          <a:prstGeom prst="rect">
            <a:avLst/>
          </a:prstGeom>
        </p:spPr>
        <p:txBody>
          <a:bodyPr wrap="square">
            <a:spAutoFit/>
          </a:bodyPr>
          <a:lstStyle/>
          <a:p>
            <a:pPr algn="just"/>
            <a:r>
              <a:rPr lang="ru-RU" dirty="0" err="1">
                <a:solidFill>
                  <a:schemeClr val="bg1"/>
                </a:solidFill>
                <a:latin typeface="Cambria" panose="02040503050406030204" pitchFamily="18" charset="0"/>
                <a:ea typeface="Cambria" panose="02040503050406030204" pitchFamily="18" charset="0"/>
              </a:rPr>
              <a:t>коррупцияга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қарши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курашнинг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самарали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жиноят-ҳуқуқий</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жиноят-процессуал</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механизмларини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яратиш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белгилаб</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қўйилган</a:t>
            </a:r>
            <a:endParaRPr lang="ru-RU"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994150954"/>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par>
                          <p:cTn id="8" fill="hold">
                            <p:stCondLst>
                              <p:cond delay="500"/>
                            </p:stCondLst>
                            <p:childTnLst>
                              <p:par>
                                <p:cTn id="9" presetID="22" presetClass="entr" presetSubtype="8" fill="hold" grpId="0" nodeType="afterEffect">
                                  <p:stCondLst>
                                    <p:cond delay="0"/>
                                  </p:stCondLst>
                                  <p:iterate type="wd">
                                    <p:tmPct val="10000"/>
                                  </p:iterate>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childTnLst>
                          </p:cTn>
                        </p:par>
                        <p:par>
                          <p:cTn id="12" fill="hold">
                            <p:stCondLst>
                              <p:cond delay="1400"/>
                            </p:stCondLst>
                            <p:childTnLst>
                              <p:par>
                                <p:cTn id="13" presetID="22" presetClass="entr" presetSubtype="8" fill="hold"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ipe(left)">
                                      <p:cBhvr>
                                        <p:cTn id="15" dur="500"/>
                                        <p:tgtEl>
                                          <p:spTgt spid="16"/>
                                        </p:tgtEl>
                                      </p:cBhvr>
                                    </p:animEffect>
                                  </p:childTnLst>
                                </p:cTn>
                              </p:par>
                            </p:childTnLst>
                          </p:cTn>
                        </p:par>
                        <p:par>
                          <p:cTn id="16" fill="hold">
                            <p:stCondLst>
                              <p:cond delay="1900"/>
                            </p:stCondLst>
                            <p:childTnLst>
                              <p:par>
                                <p:cTn id="17" presetID="22" presetClass="entr" presetSubtype="8" fill="hold" grpId="0" nodeType="afterEffect">
                                  <p:stCondLst>
                                    <p:cond delay="0"/>
                                  </p:stCondLst>
                                  <p:iterate type="wd">
                                    <p:tmPct val="10000"/>
                                  </p:iterate>
                                  <p:childTnLst>
                                    <p:set>
                                      <p:cBhvr>
                                        <p:cTn id="18" dur="1" fill="hold">
                                          <p:stCondLst>
                                            <p:cond delay="0"/>
                                          </p:stCondLst>
                                        </p:cTn>
                                        <p:tgtEl>
                                          <p:spTgt spid="46"/>
                                        </p:tgtEl>
                                        <p:attrNameLst>
                                          <p:attrName>style.visibility</p:attrName>
                                        </p:attrNameLst>
                                      </p:cBhvr>
                                      <p:to>
                                        <p:strVal val="visible"/>
                                      </p:to>
                                    </p:set>
                                    <p:animEffect transition="in" filter="wipe(left)">
                                      <p:cBhvr>
                                        <p:cTn id="19" dur="500"/>
                                        <p:tgtEl>
                                          <p:spTgt spid="46"/>
                                        </p:tgtEl>
                                      </p:cBhvr>
                                    </p:animEffect>
                                  </p:childTnLst>
                                </p:cTn>
                              </p:par>
                            </p:childTnLst>
                          </p:cTn>
                        </p:par>
                        <p:par>
                          <p:cTn id="20" fill="hold">
                            <p:stCondLst>
                              <p:cond delay="3100"/>
                            </p:stCondLst>
                            <p:childTnLst>
                              <p:par>
                                <p:cTn id="21" presetID="22" presetClass="entr" presetSubtype="8" fill="hold" nodeType="after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wipe(left)">
                                      <p:cBhvr>
                                        <p:cTn id="23" dur="500"/>
                                        <p:tgtEl>
                                          <p:spTgt spid="17"/>
                                        </p:tgtEl>
                                      </p:cBhvr>
                                    </p:animEffect>
                                  </p:childTnLst>
                                </p:cTn>
                              </p:par>
                            </p:childTnLst>
                          </p:cTn>
                        </p:par>
                        <p:par>
                          <p:cTn id="24" fill="hold">
                            <p:stCondLst>
                              <p:cond delay="3600"/>
                            </p:stCondLst>
                            <p:childTnLst>
                              <p:par>
                                <p:cTn id="25" presetID="22" presetClass="entr" presetSubtype="8" fill="hold" grpId="0" nodeType="afterEffect">
                                  <p:stCondLst>
                                    <p:cond delay="0"/>
                                  </p:stCondLst>
                                  <p:iterate type="wd">
                                    <p:tmPct val="10000"/>
                                  </p:iterate>
                                  <p:childTnLst>
                                    <p:set>
                                      <p:cBhvr>
                                        <p:cTn id="26" dur="1" fill="hold">
                                          <p:stCondLst>
                                            <p:cond delay="0"/>
                                          </p:stCondLst>
                                        </p:cTn>
                                        <p:tgtEl>
                                          <p:spTgt spid="22"/>
                                        </p:tgtEl>
                                        <p:attrNameLst>
                                          <p:attrName>style.visibility</p:attrName>
                                        </p:attrNameLst>
                                      </p:cBhvr>
                                      <p:to>
                                        <p:strVal val="visible"/>
                                      </p:to>
                                    </p:set>
                                    <p:animEffect transition="in" filter="wipe(left)">
                                      <p:cBhvr>
                                        <p:cTn id="27" dur="500"/>
                                        <p:tgtEl>
                                          <p:spTgt spid="22"/>
                                        </p:tgtEl>
                                      </p:cBhvr>
                                    </p:animEffect>
                                  </p:childTnLst>
                                </p:cTn>
                              </p:par>
                            </p:childTnLst>
                          </p:cTn>
                        </p:par>
                        <p:par>
                          <p:cTn id="28" fill="hold">
                            <p:stCondLst>
                              <p:cond delay="5000"/>
                            </p:stCondLst>
                            <p:childTnLst>
                              <p:par>
                                <p:cTn id="29" presetID="22" presetClass="entr" presetSubtype="8" fill="hold" nodeType="afterEffect">
                                  <p:stCondLst>
                                    <p:cond delay="0"/>
                                  </p:stCondLst>
                                  <p:childTnLst>
                                    <p:set>
                                      <p:cBhvr>
                                        <p:cTn id="30" dur="1" fill="hold">
                                          <p:stCondLst>
                                            <p:cond delay="0"/>
                                          </p:stCondLst>
                                        </p:cTn>
                                        <p:tgtEl>
                                          <p:spTgt spid="29"/>
                                        </p:tgtEl>
                                        <p:attrNameLst>
                                          <p:attrName>style.visibility</p:attrName>
                                        </p:attrNameLst>
                                      </p:cBhvr>
                                      <p:to>
                                        <p:strVal val="visible"/>
                                      </p:to>
                                    </p:set>
                                    <p:animEffect transition="in" filter="wipe(left)">
                                      <p:cBhvr>
                                        <p:cTn id="31" dur="500"/>
                                        <p:tgtEl>
                                          <p:spTgt spid="29"/>
                                        </p:tgtEl>
                                      </p:cBhvr>
                                    </p:animEffect>
                                  </p:childTnLst>
                                </p:cTn>
                              </p:par>
                            </p:childTnLst>
                          </p:cTn>
                        </p:par>
                        <p:par>
                          <p:cTn id="32" fill="hold">
                            <p:stCondLst>
                              <p:cond delay="5500"/>
                            </p:stCondLst>
                            <p:childTnLst>
                              <p:par>
                                <p:cTn id="33" presetID="22" presetClass="entr" presetSubtype="8" fill="hold" grpId="0" nodeType="afterEffect">
                                  <p:stCondLst>
                                    <p:cond delay="0"/>
                                  </p:stCondLst>
                                  <p:iterate type="wd">
                                    <p:tmPct val="10000"/>
                                  </p:iterate>
                                  <p:childTnLst>
                                    <p:set>
                                      <p:cBhvr>
                                        <p:cTn id="34" dur="1" fill="hold">
                                          <p:stCondLst>
                                            <p:cond delay="0"/>
                                          </p:stCondLst>
                                        </p:cTn>
                                        <p:tgtEl>
                                          <p:spTgt spid="25"/>
                                        </p:tgtEl>
                                        <p:attrNameLst>
                                          <p:attrName>style.visibility</p:attrName>
                                        </p:attrNameLst>
                                      </p:cBhvr>
                                      <p:to>
                                        <p:strVal val="visible"/>
                                      </p:to>
                                    </p:set>
                                    <p:animEffect transition="in" filter="wipe(left)">
                                      <p:cBhvr>
                                        <p:cTn id="35" dur="500"/>
                                        <p:tgtEl>
                                          <p:spTgt spid="25"/>
                                        </p:tgtEl>
                                      </p:cBhvr>
                                    </p:animEffect>
                                  </p:childTnLst>
                                </p:cTn>
                              </p:par>
                            </p:childTnLst>
                          </p:cTn>
                        </p:par>
                        <p:par>
                          <p:cTn id="36" fill="hold">
                            <p:stCondLst>
                              <p:cond delay="6450"/>
                            </p:stCondLst>
                            <p:childTnLst>
                              <p:par>
                                <p:cTn id="37" presetID="22" presetClass="entr" presetSubtype="8" fill="hold" nodeType="after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wipe(left)">
                                      <p:cBhvr>
                                        <p:cTn id="39" dur="500"/>
                                        <p:tgtEl>
                                          <p:spTgt spid="30"/>
                                        </p:tgtEl>
                                      </p:cBhvr>
                                    </p:animEffect>
                                  </p:childTnLst>
                                </p:cTn>
                              </p:par>
                            </p:childTnLst>
                          </p:cTn>
                        </p:par>
                        <p:par>
                          <p:cTn id="40" fill="hold">
                            <p:stCondLst>
                              <p:cond delay="6950"/>
                            </p:stCondLst>
                            <p:childTnLst>
                              <p:par>
                                <p:cTn id="41" presetID="22" presetClass="entr" presetSubtype="8" fill="hold" grpId="0" nodeType="afterEffect">
                                  <p:stCondLst>
                                    <p:cond delay="0"/>
                                  </p:stCondLst>
                                  <p:iterate type="wd">
                                    <p:tmPct val="10000"/>
                                  </p:iterate>
                                  <p:childTnLst>
                                    <p:set>
                                      <p:cBhvr>
                                        <p:cTn id="42" dur="1" fill="hold">
                                          <p:stCondLst>
                                            <p:cond delay="0"/>
                                          </p:stCondLst>
                                        </p:cTn>
                                        <p:tgtEl>
                                          <p:spTgt spid="28"/>
                                        </p:tgtEl>
                                        <p:attrNameLst>
                                          <p:attrName>style.visibility</p:attrName>
                                        </p:attrNameLst>
                                      </p:cBhvr>
                                      <p:to>
                                        <p:strVal val="visible"/>
                                      </p:to>
                                    </p:set>
                                    <p:animEffect transition="in" filter="wipe(left)">
                                      <p:cBhvr>
                                        <p:cTn id="43"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6" grpId="0"/>
      <p:bldP spid="22" grpId="0"/>
      <p:bldP spid="25" grpId="0"/>
      <p:bldP spid="28"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8" name="Прямая соединительная линия 7">
            <a:extLst>
              <a:ext uri="{FF2B5EF4-FFF2-40B4-BE49-F238E27FC236}">
                <a16:creationId xmlns:a16="http://schemas.microsoft.com/office/drawing/2014/main" id="{1F3A5853-670A-7C33-1432-A11AD7DC8085}"/>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866B9588-BBC7-5F78-CA12-E4E24CBB231B}"/>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945DCDF5-3B80-B167-69FE-BB85BC4836EF}"/>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EFF8EF3D-CD82-508F-5CA3-8C6C84658B38}"/>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6C3407EC-F08C-F129-BA45-8FE9E82DE146}"/>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C88164FD-CFBF-24D2-1945-7BD64769FF24}"/>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CA0D572C-58C7-3C44-9591-73891F185A51}"/>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329A7BAA-3AB0-06E0-2AF2-335C66448659}"/>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sp>
        <p:nvSpPr>
          <p:cNvPr id="2" name="Прямоугольник 1"/>
          <p:cNvSpPr/>
          <p:nvPr/>
        </p:nvSpPr>
        <p:spPr>
          <a:xfrm>
            <a:off x="6470636" y="1734266"/>
            <a:ext cx="5101932" cy="3780458"/>
          </a:xfrm>
          <a:prstGeom prst="rect">
            <a:avLst/>
          </a:prstGeom>
        </p:spPr>
        <p:txBody>
          <a:bodyPr wrap="square">
            <a:spAutoFit/>
          </a:bodyPr>
          <a:lstStyle/>
          <a:p>
            <a:pPr indent="450215" algn="just">
              <a:lnSpc>
                <a:spcPct val="150000"/>
              </a:lnSpc>
              <a:spcAft>
                <a:spcPts val="0"/>
              </a:spcAft>
            </a:pP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Коррупцияга қарши курашиш борасида </a:t>
            </a:r>
            <a:r>
              <a:rPr lang="uz-Cyrl-UZ" b="1" dirty="0">
                <a:solidFill>
                  <a:schemeClr val="bg1"/>
                </a:solidFill>
                <a:latin typeface="Cambria" panose="02040503050406030204" pitchFamily="18" charset="0"/>
                <a:ea typeface="Cambria" panose="02040503050406030204" pitchFamily="18" charset="0"/>
                <a:cs typeface="Times New Roman" panose="02020603050405020304" pitchFamily="18" charset="0"/>
              </a:rPr>
              <a:t>“Манфаатлар тўқнашуви тўғрисида”</a:t>
            </a: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ги қонун ҳам қабул қилинган бўлиб, унинг амалиётга жорий қилинганлигини амалда кўриб турибмиз. Деярли хар бир  давлат ташкилоти, муассасаси ва бошқа юридик шахслар тизимида алоҳида </a:t>
            </a:r>
            <a:r>
              <a:rPr lang="uz-Cyrl-UZ" b="1" dirty="0">
                <a:solidFill>
                  <a:schemeClr val="bg1"/>
                </a:solidFill>
                <a:latin typeface="Cambria" panose="02040503050406030204" pitchFamily="18" charset="0"/>
                <a:ea typeface="Cambria" panose="02040503050406030204" pitchFamily="18" charset="0"/>
                <a:cs typeface="Times New Roman" panose="02020603050405020304" pitchFamily="18" charset="0"/>
              </a:rPr>
              <a:t>“комплаенс” </a:t>
            </a: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бўйича алоҳида масъул ходимлар жорий қилингани бунинг яққол мисолидир.</a:t>
            </a:r>
            <a:endParaRPr lang="ru-RU" sz="14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p:txBody>
      </p:sp>
      <p:pic>
        <p:nvPicPr>
          <p:cNvPr id="1026" name="Picture 2" descr="Манфаатлар тўқнашуви тўғрисида»ги қонуннинг жамият ва давлат учун аҳамияти"/>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634" y="2056730"/>
            <a:ext cx="5404241" cy="3034095"/>
          </a:xfrm>
          <a:prstGeom prst="snip2DiagRect">
            <a:avLst/>
          </a:prstGeom>
          <a:solidFill>
            <a:srgbClr val="FFFFFF">
              <a:shade val="85000"/>
            </a:srgbClr>
          </a:solidFill>
          <a:ln w="76200" cap="sq">
            <a:solidFill>
              <a:srgbClr val="FFFFFF"/>
            </a:solidFill>
            <a:miter lim="800000"/>
          </a:ln>
          <a:effectLst>
            <a:outerShdw blurRad="88900" algn="tl" rotWithShape="0">
              <a:srgbClr val="000000">
                <a:alpha val="45000"/>
              </a:srgbClr>
            </a:outerShdw>
            <a:reflection blurRad="6350" stA="52000" endA="300" endPos="35000" dir="5400000" sy="-100000" algn="bl" rotWithShape="0"/>
          </a:effectLst>
          <a:scene3d>
            <a:camera prst="perspectiveRigh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val="1621700724"/>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22" presetClass="entr" presetSubtype="8"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wipe(left)">
                                      <p:cBhvr>
                                        <p:cTn id="10"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8" name="Прямая соединительная линия 7">
            <a:extLst>
              <a:ext uri="{FF2B5EF4-FFF2-40B4-BE49-F238E27FC236}">
                <a16:creationId xmlns:a16="http://schemas.microsoft.com/office/drawing/2014/main" id="{1F3A5853-670A-7C33-1432-A11AD7DC8085}"/>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866B9588-BBC7-5F78-CA12-E4E24CBB231B}"/>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945DCDF5-3B80-B167-69FE-BB85BC4836EF}"/>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EFF8EF3D-CD82-508F-5CA3-8C6C84658B38}"/>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6C3407EC-F08C-F129-BA45-8FE9E82DE146}"/>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C88164FD-CFBF-24D2-1945-7BD64769FF24}"/>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CA0D572C-58C7-3C44-9591-73891F185A51}"/>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329A7BAA-3AB0-06E0-2AF2-335C66448659}"/>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sp>
        <p:nvSpPr>
          <p:cNvPr id="2" name="Прямоугольник 1"/>
          <p:cNvSpPr/>
          <p:nvPr/>
        </p:nvSpPr>
        <p:spPr>
          <a:xfrm>
            <a:off x="575991" y="1384216"/>
            <a:ext cx="10982633" cy="2118465"/>
          </a:xfrm>
          <a:prstGeom prst="rect">
            <a:avLst/>
          </a:prstGeom>
        </p:spPr>
        <p:txBody>
          <a:bodyPr wrap="square">
            <a:spAutoFit/>
          </a:bodyPr>
          <a:lstStyle/>
          <a:p>
            <a:pPr indent="450215" algn="just">
              <a:lnSpc>
                <a:spcPct val="150000"/>
              </a:lnSpc>
              <a:spcAft>
                <a:spcPts val="0"/>
              </a:spcAft>
            </a:pP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“Коррупцияга қарши курашиш тизимини янада такомиллаштириш ҳамда давлат органлари ва ташкилотлари фаолияти устидан жамоатчилик назорати тизими самарадорлигини ошириш чора-тадбирлари тўғрисида” Ўзбекистон Республикаси Президентининг 2023 йил 27 ноябрдаги 200-сонли Фармони коррупцияга қарши кураш борасида мухим кадамлардан бири бўлди. Мазку Фармон билан </a:t>
            </a:r>
            <a:r>
              <a:rPr lang="uz-Cyrl-UZ"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rPr>
              <a:t>Коррупцияга </a:t>
            </a: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қарши кураш бўйича 2023-2024 йилларга мўлжалланган давлат дастури қабул қилинди. </a:t>
            </a:r>
            <a:endParaRPr lang="ru-RU" sz="14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3" name="Прямоугольник 2"/>
          <p:cNvSpPr/>
          <p:nvPr/>
        </p:nvSpPr>
        <p:spPr>
          <a:xfrm>
            <a:off x="594593" y="3593666"/>
            <a:ext cx="10964031" cy="1754326"/>
          </a:xfrm>
          <a:prstGeom prst="rect">
            <a:avLst/>
          </a:prstGeom>
        </p:spPr>
        <p:txBody>
          <a:bodyPr wrap="square">
            <a:spAutoFit/>
          </a:bodyPr>
          <a:lstStyle/>
          <a:p>
            <a:pPr algn="just">
              <a:lnSpc>
                <a:spcPct val="150000"/>
              </a:lnSpc>
            </a:pPr>
            <a:r>
              <a:rPr lang="en-US" b="1" dirty="0" smtClean="0">
                <a:solidFill>
                  <a:schemeClr val="bg1"/>
                </a:solidFill>
                <a:latin typeface="Times New Roman" panose="02020603050405020304" pitchFamily="18" charset="0"/>
                <a:ea typeface="Times New Roman" panose="02020603050405020304" pitchFamily="18" charset="0"/>
              </a:rPr>
              <a:t>	</a:t>
            </a:r>
            <a:r>
              <a:rPr lang="uz-Cyrl-UZ" b="1" dirty="0" smtClean="0">
                <a:solidFill>
                  <a:schemeClr val="bg1"/>
                </a:solidFill>
                <a:latin typeface="Times New Roman" panose="02020603050405020304" pitchFamily="18" charset="0"/>
                <a:ea typeface="Times New Roman" panose="02020603050405020304" pitchFamily="18" charset="0"/>
              </a:rPr>
              <a:t>Бундан </a:t>
            </a:r>
            <a:r>
              <a:rPr lang="uz-Cyrl-UZ" b="1" dirty="0">
                <a:solidFill>
                  <a:schemeClr val="bg1"/>
                </a:solidFill>
                <a:latin typeface="Times New Roman" panose="02020603050405020304" pitchFamily="18" charset="0"/>
                <a:ea typeface="Times New Roman" panose="02020603050405020304" pitchFamily="18" charset="0"/>
              </a:rPr>
              <a:t>ташқари, мамлакатимиз раҳбари томонидан жорий йилнинг  21 апрелида “</a:t>
            </a:r>
            <a:r>
              <a:rPr lang="uz-Cyrl-UZ" dirty="0">
                <a:solidFill>
                  <a:schemeClr val="bg1"/>
                </a:solidFill>
                <a:latin typeface="Times New Roman" panose="02020603050405020304" pitchFamily="18" charset="0"/>
                <a:ea typeface="Calibri" panose="020F0502020204030204" pitchFamily="34" charset="0"/>
              </a:rPr>
              <a:t>Коррупцияга қарши курашиш тизимини янада такомиллаштириш бўйича белгиланган устувор вазифалар ижросини самарали ташкил этишга доир чора-тадбирлар тўғрисида” ги ПФ-71-сон фармони қабул қилинди. Ушбу фармонда ҳукумат томонидан амалга оширилиши лозим бўлган бир қанча вазифалар белгиланди</a:t>
            </a:r>
            <a:endParaRPr lang="ru-RU" dirty="0">
              <a:solidFill>
                <a:schemeClr val="bg1"/>
              </a:solidFill>
            </a:endParaRPr>
          </a:p>
        </p:txBody>
      </p:sp>
    </p:spTree>
    <p:extLst>
      <p:ext uri="{BB962C8B-B14F-4D97-AF65-F5344CB8AC3E}">
        <p14:creationId xmlns:p14="http://schemas.microsoft.com/office/powerpoint/2010/main" val="1296028365"/>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20200"/>
                            </p:stCondLst>
                            <p:childTnLst>
                              <p:par>
                                <p:cTn id="9" presetID="22" presetClass="entr" presetSubtype="8" fill="hold" nodeType="afterEffect">
                                  <p:stCondLst>
                                    <p:cond delay="0"/>
                                  </p:stCondLst>
                                  <p:iterate type="lt">
                                    <p:tmPct val="10000"/>
                                  </p:iterate>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left)">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8" name="Прямая соединительная линия 7">
            <a:extLst>
              <a:ext uri="{FF2B5EF4-FFF2-40B4-BE49-F238E27FC236}">
                <a16:creationId xmlns:a16="http://schemas.microsoft.com/office/drawing/2014/main" id="{1F3A5853-670A-7C33-1432-A11AD7DC8085}"/>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866B9588-BBC7-5F78-CA12-E4E24CBB231B}"/>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945DCDF5-3B80-B167-69FE-BB85BC4836EF}"/>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EFF8EF3D-CD82-508F-5CA3-8C6C84658B38}"/>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6C3407EC-F08C-F129-BA45-8FE9E82DE146}"/>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C88164FD-CFBF-24D2-1945-7BD64769FF24}"/>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CA0D572C-58C7-3C44-9591-73891F185A51}"/>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329A7BAA-3AB0-06E0-2AF2-335C66448659}"/>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sp>
        <p:nvSpPr>
          <p:cNvPr id="16" name="Прямоугольник: скругленные углы 7">
            <a:extLst>
              <a:ext uri="{FF2B5EF4-FFF2-40B4-BE49-F238E27FC236}">
                <a16:creationId xmlns:a16="http://schemas.microsoft.com/office/drawing/2014/main" id="{E6C223F9-8651-F993-13E7-1F4EDB40546D}"/>
              </a:ext>
            </a:extLst>
          </p:cNvPr>
          <p:cNvSpPr/>
          <p:nvPr/>
        </p:nvSpPr>
        <p:spPr>
          <a:xfrm>
            <a:off x="1492892" y="1281913"/>
            <a:ext cx="9370142" cy="516606"/>
          </a:xfrm>
          <a:prstGeom prst="roundRect">
            <a:avLst/>
          </a:prstGeom>
          <a:noFill/>
          <a:ln w="571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TextBox 16">
            <a:extLst>
              <a:ext uri="{FF2B5EF4-FFF2-40B4-BE49-F238E27FC236}">
                <a16:creationId xmlns:a16="http://schemas.microsoft.com/office/drawing/2014/main" id="{7E42BF62-3BAC-9F6F-3D2F-0FED8BDEB725}"/>
              </a:ext>
            </a:extLst>
          </p:cNvPr>
          <p:cNvSpPr txBox="1"/>
          <p:nvPr/>
        </p:nvSpPr>
        <p:spPr>
          <a:xfrm>
            <a:off x="1820219" y="1296457"/>
            <a:ext cx="9024657" cy="400751"/>
          </a:xfrm>
          <a:prstGeom prst="rect">
            <a:avLst/>
          </a:prstGeom>
          <a:noFill/>
        </p:spPr>
        <p:txBody>
          <a:bodyPr wrap="square">
            <a:spAutoFit/>
          </a:bodyPr>
          <a:lstStyle/>
          <a:p>
            <a:pPr indent="450215" algn="just">
              <a:lnSpc>
                <a:spcPct val="120000"/>
              </a:lnSpc>
              <a:spcAft>
                <a:spcPts val="800"/>
              </a:spcAft>
            </a:pPr>
            <a:r>
              <a:rPr lang="uz-Cyrl-UZ" b="1" dirty="0">
                <a:solidFill>
                  <a:schemeClr val="bg1"/>
                </a:solidFill>
                <a:latin typeface="Cambria" panose="02040503050406030204" pitchFamily="18" charset="0"/>
                <a:ea typeface="Calibri" panose="020F0502020204030204" pitchFamily="34" charset="0"/>
                <a:cs typeface="Times New Roman" panose="02020603050405020304" pitchFamily="18" charset="0"/>
              </a:rPr>
              <a:t>Коррупциянинг тараққиётга таъсири: Ҳуқуқий фактлар ва мисоллар</a:t>
            </a:r>
            <a:endParaRPr lang="ru-RU"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Прямоугольник: скругленные углы 30">
            <a:extLst>
              <a:ext uri="{FF2B5EF4-FFF2-40B4-BE49-F238E27FC236}">
                <a16:creationId xmlns:a16="http://schemas.microsoft.com/office/drawing/2014/main" id="{1122D007-AFB4-426B-18F0-E8862DEA971B}"/>
              </a:ext>
            </a:extLst>
          </p:cNvPr>
          <p:cNvSpPr/>
          <p:nvPr/>
        </p:nvSpPr>
        <p:spPr>
          <a:xfrm>
            <a:off x="653844" y="2700825"/>
            <a:ext cx="3574028" cy="3620298"/>
          </a:xfrm>
          <a:prstGeom prst="round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22" name="Прямая со стрелкой 21">
            <a:extLst>
              <a:ext uri="{FF2B5EF4-FFF2-40B4-BE49-F238E27FC236}">
                <a16:creationId xmlns:a16="http://schemas.microsoft.com/office/drawing/2014/main" id="{16F979C4-000E-3506-7075-326F11D3D230}"/>
              </a:ext>
            </a:extLst>
          </p:cNvPr>
          <p:cNvCxnSpPr>
            <a:cxnSpLocks/>
          </p:cNvCxnSpPr>
          <p:nvPr/>
        </p:nvCxnSpPr>
        <p:spPr>
          <a:xfrm flipH="1">
            <a:off x="6163749" y="2142422"/>
            <a:ext cx="3751319" cy="1"/>
          </a:xfrm>
          <a:prstGeom prst="straightConnector1">
            <a:avLst/>
          </a:prstGeom>
          <a:ln w="76200">
            <a:solidFill>
              <a:schemeClr val="bg1">
                <a:alpha val="6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a:extLst>
              <a:ext uri="{FF2B5EF4-FFF2-40B4-BE49-F238E27FC236}">
                <a16:creationId xmlns:a16="http://schemas.microsoft.com/office/drawing/2014/main" id="{F254047A-FF7F-DCB3-4891-55953F857D90}"/>
              </a:ext>
            </a:extLst>
          </p:cNvPr>
          <p:cNvCxnSpPr>
            <a:cxnSpLocks/>
          </p:cNvCxnSpPr>
          <p:nvPr/>
        </p:nvCxnSpPr>
        <p:spPr>
          <a:xfrm>
            <a:off x="6155027" y="1824441"/>
            <a:ext cx="7459" cy="322805"/>
          </a:xfrm>
          <a:prstGeom prst="straightConnector1">
            <a:avLst/>
          </a:prstGeom>
          <a:ln w="76200">
            <a:solidFill>
              <a:schemeClr val="bg1">
                <a:alpha val="6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Прямая со стрелкой 25">
            <a:extLst>
              <a:ext uri="{FF2B5EF4-FFF2-40B4-BE49-F238E27FC236}">
                <a16:creationId xmlns:a16="http://schemas.microsoft.com/office/drawing/2014/main" id="{05A62DBC-F1C3-ADF6-893B-726C773CEE26}"/>
              </a:ext>
            </a:extLst>
          </p:cNvPr>
          <p:cNvCxnSpPr>
            <a:cxnSpLocks/>
          </p:cNvCxnSpPr>
          <p:nvPr/>
        </p:nvCxnSpPr>
        <p:spPr>
          <a:xfrm flipH="1" flipV="1">
            <a:off x="2423017" y="2135808"/>
            <a:ext cx="3734161" cy="22876"/>
          </a:xfrm>
          <a:prstGeom prst="straightConnector1">
            <a:avLst/>
          </a:prstGeom>
          <a:ln w="76200">
            <a:solidFill>
              <a:schemeClr val="bg1">
                <a:alpha val="6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7" name="Прямая со стрелкой 26">
            <a:extLst>
              <a:ext uri="{FF2B5EF4-FFF2-40B4-BE49-F238E27FC236}">
                <a16:creationId xmlns:a16="http://schemas.microsoft.com/office/drawing/2014/main" id="{C070E195-B751-02CF-7BED-5428C56FBA4D}"/>
              </a:ext>
            </a:extLst>
          </p:cNvPr>
          <p:cNvCxnSpPr>
            <a:cxnSpLocks/>
          </p:cNvCxnSpPr>
          <p:nvPr/>
        </p:nvCxnSpPr>
        <p:spPr>
          <a:xfrm>
            <a:off x="2423017" y="2133600"/>
            <a:ext cx="2219" cy="542141"/>
          </a:xfrm>
          <a:prstGeom prst="straightConnector1">
            <a:avLst/>
          </a:prstGeom>
          <a:ln w="76200">
            <a:solidFill>
              <a:schemeClr val="bg1">
                <a:alpha val="6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9" name="Прямоугольник: скругленные углы 30">
            <a:extLst>
              <a:ext uri="{FF2B5EF4-FFF2-40B4-BE49-F238E27FC236}">
                <a16:creationId xmlns:a16="http://schemas.microsoft.com/office/drawing/2014/main" id="{1122D007-AFB4-426B-18F0-E8862DEA971B}"/>
              </a:ext>
            </a:extLst>
          </p:cNvPr>
          <p:cNvSpPr/>
          <p:nvPr/>
        </p:nvSpPr>
        <p:spPr>
          <a:xfrm>
            <a:off x="4390949" y="2686647"/>
            <a:ext cx="3574028" cy="3634476"/>
          </a:xfrm>
          <a:prstGeom prst="round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638222" y="2837288"/>
            <a:ext cx="3574028" cy="3293209"/>
          </a:xfrm>
          <a:prstGeom prst="rect">
            <a:avLst/>
          </a:prstGeom>
        </p:spPr>
        <p:txBody>
          <a:bodyPr wrap="square">
            <a:spAutoFit/>
          </a:bodyPr>
          <a:lstStyle/>
          <a:p>
            <a:pPr indent="450215" algn="ctr">
              <a:spcAft>
                <a:spcPts val="0"/>
              </a:spcAft>
            </a:pPr>
            <a:r>
              <a:rPr lang="uz-Cyrl-UZ" sz="1600" b="1"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rPr>
              <a:t> </a:t>
            </a:r>
            <a:r>
              <a:rPr lang="uz-Cyrl-UZ" sz="1600" b="1" dirty="0">
                <a:solidFill>
                  <a:schemeClr val="bg1"/>
                </a:solidFill>
                <a:latin typeface="Cambria" panose="02040503050406030204" pitchFamily="18" charset="0"/>
                <a:ea typeface="Cambria" panose="02040503050406030204" pitchFamily="18" charset="0"/>
                <a:cs typeface="Times New Roman" panose="02020603050405020304" pitchFamily="18" charset="0"/>
              </a:rPr>
              <a:t>Иқтисодий ўсишга салбий таъсир:</a:t>
            </a:r>
            <a:endParaRPr lang="ru-RU" sz="1600" dirty="0">
              <a:solidFill>
                <a:schemeClr val="bg1"/>
              </a:solidFill>
              <a:latin typeface="Cambria" panose="02040503050406030204" pitchFamily="18" charset="0"/>
              <a:ea typeface="Cambria" panose="02040503050406030204" pitchFamily="18" charset="0"/>
              <a:cs typeface="Times New Roman" panose="02020603050405020304" pitchFamily="18" charset="0"/>
            </a:endParaRPr>
          </a:p>
          <a:p>
            <a:pPr indent="450215" algn="just">
              <a:spcAft>
                <a:spcPts val="0"/>
              </a:spcAft>
            </a:pPr>
            <a:r>
              <a:rPr lang="uz-Cyrl-UZ" sz="1600" dirty="0">
                <a:solidFill>
                  <a:schemeClr val="bg1"/>
                </a:solidFill>
                <a:latin typeface="Cambria" panose="02040503050406030204" pitchFamily="18" charset="0"/>
                <a:ea typeface="Cambria" panose="02040503050406030204" pitchFamily="18" charset="0"/>
                <a:cs typeface="Times New Roman" panose="02020603050405020304" pitchFamily="18" charset="0"/>
              </a:rPr>
              <a:t>- дунё банки маълумотларига кўра, коррупция туфайли ривожланаётган давлатлар ЯИМнинг 2–5%ини йўқотади.</a:t>
            </a:r>
            <a:endParaRPr lang="ru-RU" sz="1600" dirty="0">
              <a:solidFill>
                <a:schemeClr val="bg1"/>
              </a:solidFill>
              <a:latin typeface="Cambria" panose="02040503050406030204" pitchFamily="18" charset="0"/>
              <a:ea typeface="Cambria" panose="02040503050406030204" pitchFamily="18" charset="0"/>
              <a:cs typeface="Times New Roman" panose="02020603050405020304" pitchFamily="18" charset="0"/>
            </a:endParaRPr>
          </a:p>
          <a:p>
            <a:pPr indent="450215" algn="just">
              <a:spcAft>
                <a:spcPts val="0"/>
              </a:spcAft>
            </a:pPr>
            <a:r>
              <a:rPr lang="uz-Cyrl-UZ" sz="1600" dirty="0">
                <a:solidFill>
                  <a:schemeClr val="bg1"/>
                </a:solidFill>
                <a:latin typeface="Cambria" panose="02040503050406030204" pitchFamily="18" charset="0"/>
                <a:ea typeface="Cambria" panose="02040503050406030204" pitchFamily="18" charset="0"/>
                <a:cs typeface="Times New Roman" panose="02020603050405020304" pitchFamily="18" charset="0"/>
              </a:rPr>
              <a:t>- Transparency International ташкилотининг 2024 йилги </a:t>
            </a:r>
            <a:r>
              <a:rPr lang="uz-Cyrl-UZ" sz="1600" b="1" dirty="0">
                <a:solidFill>
                  <a:schemeClr val="bg1"/>
                </a:solidFill>
                <a:latin typeface="Cambria" panose="02040503050406030204" pitchFamily="18" charset="0"/>
                <a:ea typeface="Cambria" panose="02040503050406030204" pitchFamily="18" charset="0"/>
                <a:cs typeface="Times New Roman" panose="02020603050405020304" pitchFamily="18" charset="0"/>
              </a:rPr>
              <a:t>Коррупцияни қабул қилиш индекси</a:t>
            </a:r>
            <a:r>
              <a:rPr lang="uz-Cyrl-UZ" sz="1600" dirty="0">
                <a:solidFill>
                  <a:schemeClr val="bg1"/>
                </a:solidFill>
                <a:latin typeface="Cambria" panose="02040503050406030204" pitchFamily="18" charset="0"/>
                <a:ea typeface="Cambria" panose="02040503050406030204" pitchFamily="18" charset="0"/>
                <a:cs typeface="Times New Roman" panose="02020603050405020304" pitchFamily="18" charset="0"/>
              </a:rPr>
              <a:t>га кўра, коррупция даражаси паст бўлган давлатларда инвестициявий муҳит яхшироқ ва иқтисодий ўсиш тезроқ.</a:t>
            </a:r>
            <a:endParaRPr lang="ru-RU" sz="16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30" name="Прямоугольник 29"/>
          <p:cNvSpPr/>
          <p:nvPr/>
        </p:nvSpPr>
        <p:spPr>
          <a:xfrm>
            <a:off x="4390949" y="2837288"/>
            <a:ext cx="3574028" cy="3370666"/>
          </a:xfrm>
          <a:prstGeom prst="rect">
            <a:avLst/>
          </a:prstGeom>
        </p:spPr>
        <p:txBody>
          <a:bodyPr wrap="square">
            <a:spAutoFit/>
          </a:bodyPr>
          <a:lstStyle/>
          <a:p>
            <a:pPr algn="ctr">
              <a:lnSpc>
                <a:spcPct val="150000"/>
              </a:lnSpc>
            </a:pPr>
            <a:r>
              <a:rPr lang="uz-Cyrl-UZ" sz="1600" b="1" dirty="0">
                <a:solidFill>
                  <a:schemeClr val="bg1"/>
                </a:solidFill>
                <a:latin typeface="Cambria" panose="02040503050406030204" pitchFamily="18" charset="0"/>
                <a:ea typeface="Cambria" panose="02040503050406030204" pitchFamily="18" charset="0"/>
              </a:rPr>
              <a:t>Адолатсизлик ва ҳуқуқбузарликлар:</a:t>
            </a:r>
            <a:endParaRPr lang="ru-RU" sz="1600" dirty="0">
              <a:solidFill>
                <a:schemeClr val="bg1"/>
              </a:solidFill>
              <a:latin typeface="Cambria" panose="02040503050406030204" pitchFamily="18" charset="0"/>
              <a:ea typeface="Cambria" panose="02040503050406030204" pitchFamily="18" charset="0"/>
            </a:endParaRPr>
          </a:p>
          <a:p>
            <a:pPr algn="just">
              <a:lnSpc>
                <a:spcPct val="150000"/>
              </a:lnSpc>
            </a:pPr>
            <a:r>
              <a:rPr lang="uz-Cyrl-UZ" sz="1600" dirty="0">
                <a:solidFill>
                  <a:schemeClr val="bg1"/>
                </a:solidFill>
                <a:latin typeface="Cambria" panose="02040503050406030204" pitchFamily="18" charset="0"/>
                <a:ea typeface="Cambria" panose="02040503050406030204" pitchFamily="18" charset="0"/>
              </a:rPr>
              <a:t>- коррупция қонун устуворлигига путур етказади, адолатли судлов жараёнига халақит беради.</a:t>
            </a:r>
            <a:endParaRPr lang="ru-RU" sz="1600" dirty="0">
              <a:solidFill>
                <a:schemeClr val="bg1"/>
              </a:solidFill>
              <a:latin typeface="Cambria" panose="02040503050406030204" pitchFamily="18" charset="0"/>
              <a:ea typeface="Cambria" panose="02040503050406030204" pitchFamily="18" charset="0"/>
            </a:endParaRPr>
          </a:p>
          <a:p>
            <a:pPr algn="just">
              <a:lnSpc>
                <a:spcPct val="150000"/>
              </a:lnSpc>
            </a:pPr>
            <a:r>
              <a:rPr lang="uz-Cyrl-UZ" sz="1600" dirty="0">
                <a:solidFill>
                  <a:schemeClr val="bg1"/>
                </a:solidFill>
                <a:latin typeface="Cambria" panose="02040503050406030204" pitchFamily="18" charset="0"/>
                <a:ea typeface="Cambria" panose="02040503050406030204" pitchFamily="18" charset="0"/>
              </a:rPr>
              <a:t>- амалий мисол: Соғлиқни сақлаш, таълим, солиқ ва суд тизимида пора олиш ҳолатлари суд ишларида кўп қайд этилган.</a:t>
            </a:r>
            <a:endParaRPr lang="ru-RU" sz="1600" dirty="0">
              <a:solidFill>
                <a:schemeClr val="bg1"/>
              </a:solidFill>
              <a:latin typeface="Cambria" panose="02040503050406030204" pitchFamily="18" charset="0"/>
              <a:ea typeface="Cambria" panose="02040503050406030204" pitchFamily="18" charset="0"/>
            </a:endParaRPr>
          </a:p>
        </p:txBody>
      </p:sp>
      <p:grpSp>
        <p:nvGrpSpPr>
          <p:cNvPr id="49" name="Группа 48"/>
          <p:cNvGrpSpPr/>
          <p:nvPr/>
        </p:nvGrpSpPr>
        <p:grpSpPr>
          <a:xfrm>
            <a:off x="8128054" y="2675741"/>
            <a:ext cx="3583860" cy="3645381"/>
            <a:chOff x="8128054" y="2675741"/>
            <a:chExt cx="3583860" cy="3645381"/>
          </a:xfrm>
        </p:grpSpPr>
        <p:sp>
          <p:nvSpPr>
            <p:cNvPr id="23" name="Прямоугольник: скругленные углы 42">
              <a:extLst>
                <a:ext uri="{FF2B5EF4-FFF2-40B4-BE49-F238E27FC236}">
                  <a16:creationId xmlns:a16="http://schemas.microsoft.com/office/drawing/2014/main" id="{3B8D2B06-2555-8A99-F487-55460B962FC5}"/>
                </a:ext>
              </a:extLst>
            </p:cNvPr>
            <p:cNvSpPr/>
            <p:nvPr/>
          </p:nvSpPr>
          <p:spPr>
            <a:xfrm>
              <a:off x="8128054" y="2675741"/>
              <a:ext cx="3574028" cy="3645381"/>
            </a:xfrm>
            <a:prstGeom prst="round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1" name="Прямоугольник 30"/>
            <p:cNvSpPr/>
            <p:nvPr/>
          </p:nvSpPr>
          <p:spPr>
            <a:xfrm>
              <a:off x="8137886" y="2864369"/>
              <a:ext cx="3574028" cy="3016210"/>
            </a:xfrm>
            <a:prstGeom prst="rect">
              <a:avLst/>
            </a:prstGeom>
          </p:spPr>
          <p:txBody>
            <a:bodyPr wrap="square">
              <a:spAutoFit/>
            </a:bodyPr>
            <a:lstStyle/>
            <a:p>
              <a:pPr algn="ctr"/>
              <a:r>
                <a:rPr lang="uz-Cyrl-UZ" b="1" dirty="0">
                  <a:solidFill>
                    <a:schemeClr val="bg1"/>
                  </a:solidFill>
                  <a:latin typeface="Cambria" panose="02040503050406030204" pitchFamily="18" charset="0"/>
                  <a:ea typeface="Cambria" panose="02040503050406030204" pitchFamily="18" charset="0"/>
                </a:rPr>
                <a:t>Мамлакат нуфузига таъсир</a:t>
              </a:r>
              <a:r>
                <a:rPr lang="uz-Cyrl-UZ" b="1" dirty="0" smtClean="0">
                  <a:solidFill>
                    <a:schemeClr val="bg1"/>
                  </a:solidFill>
                  <a:latin typeface="Cambria" panose="02040503050406030204" pitchFamily="18" charset="0"/>
                  <a:ea typeface="Cambria" panose="02040503050406030204" pitchFamily="18" charset="0"/>
                </a:rPr>
                <a:t>:</a:t>
              </a:r>
              <a:endParaRPr lang="en-US" b="1" dirty="0" smtClean="0">
                <a:solidFill>
                  <a:schemeClr val="bg1"/>
                </a:solidFill>
                <a:latin typeface="Cambria" panose="02040503050406030204" pitchFamily="18" charset="0"/>
                <a:ea typeface="Cambria" panose="02040503050406030204" pitchFamily="18" charset="0"/>
              </a:endParaRPr>
            </a:p>
            <a:p>
              <a:pPr algn="just"/>
              <a:endParaRPr lang="ru-RU" sz="900" dirty="0">
                <a:solidFill>
                  <a:schemeClr val="bg1"/>
                </a:solidFill>
                <a:latin typeface="Cambria" panose="02040503050406030204" pitchFamily="18" charset="0"/>
                <a:ea typeface="Cambria" panose="02040503050406030204" pitchFamily="18" charset="0"/>
              </a:endParaRPr>
            </a:p>
            <a:p>
              <a:pPr algn="just"/>
              <a:r>
                <a:rPr lang="uz-Cyrl-UZ" dirty="0">
                  <a:solidFill>
                    <a:schemeClr val="bg1"/>
                  </a:solidFill>
                  <a:latin typeface="Cambria" panose="02040503050406030204" pitchFamily="18" charset="0"/>
                  <a:ea typeface="Cambria" panose="02040503050406030204" pitchFamily="18" charset="0"/>
                </a:rPr>
                <a:t>- коррупция юқори бўлган давлатлар халқаро инвестицияни жалб қилишда қийналади.</a:t>
              </a:r>
              <a:endParaRPr lang="ru-RU" dirty="0">
                <a:solidFill>
                  <a:schemeClr val="bg1"/>
                </a:solidFill>
                <a:latin typeface="Cambria" panose="02040503050406030204" pitchFamily="18" charset="0"/>
                <a:ea typeface="Cambria" panose="02040503050406030204" pitchFamily="18" charset="0"/>
              </a:endParaRPr>
            </a:p>
            <a:p>
              <a:pPr algn="just"/>
              <a:r>
                <a:rPr lang="uz-Cyrl-UZ" dirty="0">
                  <a:solidFill>
                    <a:schemeClr val="bg1"/>
                  </a:solidFill>
                  <a:latin typeface="Cambria" panose="02040503050406030204" pitchFamily="18" charset="0"/>
                  <a:ea typeface="Cambria" panose="02040503050406030204" pitchFamily="18" charset="0"/>
                </a:rPr>
                <a:t>- Халқаро Валюта Жамғармаси (ХВЖ) таъкидлашича, коррупция сиёсий беқарорликка олиб келувчи асосий омиллардан биридир.</a:t>
              </a:r>
              <a:endParaRPr lang="ru-RU" sz="16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p:txBody>
        </p:sp>
      </p:grpSp>
      <p:cxnSp>
        <p:nvCxnSpPr>
          <p:cNvPr id="39" name="Прямая со стрелкой 38">
            <a:extLst>
              <a:ext uri="{FF2B5EF4-FFF2-40B4-BE49-F238E27FC236}">
                <a16:creationId xmlns:a16="http://schemas.microsoft.com/office/drawing/2014/main" id="{C070E195-B751-02CF-7BED-5428C56FBA4D}"/>
              </a:ext>
            </a:extLst>
          </p:cNvPr>
          <p:cNvCxnSpPr>
            <a:cxnSpLocks/>
          </p:cNvCxnSpPr>
          <p:nvPr/>
        </p:nvCxnSpPr>
        <p:spPr>
          <a:xfrm>
            <a:off x="6151545" y="2133599"/>
            <a:ext cx="2219" cy="542141"/>
          </a:xfrm>
          <a:prstGeom prst="straightConnector1">
            <a:avLst/>
          </a:prstGeom>
          <a:ln w="76200">
            <a:solidFill>
              <a:schemeClr val="bg1">
                <a:alpha val="6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Прямая со стрелкой 43">
            <a:extLst>
              <a:ext uri="{FF2B5EF4-FFF2-40B4-BE49-F238E27FC236}">
                <a16:creationId xmlns:a16="http://schemas.microsoft.com/office/drawing/2014/main" id="{C070E195-B751-02CF-7BED-5428C56FBA4D}"/>
              </a:ext>
            </a:extLst>
          </p:cNvPr>
          <p:cNvCxnSpPr>
            <a:cxnSpLocks/>
          </p:cNvCxnSpPr>
          <p:nvPr/>
        </p:nvCxnSpPr>
        <p:spPr>
          <a:xfrm>
            <a:off x="9924900" y="2142422"/>
            <a:ext cx="1109" cy="533317"/>
          </a:xfrm>
          <a:prstGeom prst="straightConnector1">
            <a:avLst/>
          </a:prstGeom>
          <a:ln w="76200">
            <a:solidFill>
              <a:schemeClr val="bg1">
                <a:alpha val="6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3803096"/>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iterate type="wd">
                                    <p:tmPct val="10000"/>
                                  </p:iterate>
                                  <p:childTnLst>
                                    <p:set>
                                      <p:cBhvr>
                                        <p:cTn id="9" dur="1" fill="hold">
                                          <p:stCondLst>
                                            <p:cond delay="0"/>
                                          </p:stCondLst>
                                        </p:cTn>
                                        <p:tgtEl>
                                          <p:spTgt spid="17"/>
                                        </p:tgtEl>
                                        <p:attrNameLst>
                                          <p:attrName>style.visibility</p:attrName>
                                        </p:attrNameLst>
                                      </p:cBhvr>
                                      <p:to>
                                        <p:strVal val="visible"/>
                                      </p:to>
                                    </p:set>
                                    <p:animEffect transition="in" filter="wipe(left)">
                                      <p:cBhvr>
                                        <p:cTn id="10" dur="500"/>
                                        <p:tgtEl>
                                          <p:spTgt spid="17"/>
                                        </p:tgtEl>
                                      </p:cBhvr>
                                    </p:animEffect>
                                  </p:childTnLst>
                                </p:cTn>
                              </p:par>
                            </p:childTnLst>
                          </p:cTn>
                        </p:par>
                        <p:par>
                          <p:cTn id="11" fill="hold">
                            <p:stCondLst>
                              <p:cond delay="850"/>
                            </p:stCondLst>
                            <p:childTnLst>
                              <p:par>
                                <p:cTn id="12" presetID="22" presetClass="entr" presetSubtype="1" fill="hold" nodeType="after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wipe(up)">
                                      <p:cBhvr>
                                        <p:cTn id="14" dur="500"/>
                                        <p:tgtEl>
                                          <p:spTgt spid="25"/>
                                        </p:tgtEl>
                                      </p:cBhvr>
                                    </p:animEffect>
                                  </p:childTnLst>
                                </p:cTn>
                              </p:par>
                            </p:childTnLst>
                          </p:cTn>
                        </p:par>
                        <p:par>
                          <p:cTn id="15" fill="hold">
                            <p:stCondLst>
                              <p:cond delay="1350"/>
                            </p:stCondLst>
                            <p:childTnLst>
                              <p:par>
                                <p:cTn id="16" presetID="22" presetClass="entr" presetSubtype="2" fill="hold" nodeType="after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wipe(right)">
                                      <p:cBhvr>
                                        <p:cTn id="18" dur="500"/>
                                        <p:tgtEl>
                                          <p:spTgt spid="26"/>
                                        </p:tgtEl>
                                      </p:cBhvr>
                                    </p:animEffect>
                                  </p:childTnLst>
                                </p:cTn>
                              </p:par>
                            </p:childTnLst>
                          </p:cTn>
                        </p:par>
                        <p:par>
                          <p:cTn id="19" fill="hold">
                            <p:stCondLst>
                              <p:cond delay="1850"/>
                            </p:stCondLst>
                            <p:childTnLst>
                              <p:par>
                                <p:cTn id="20" presetID="22" presetClass="entr" presetSubtype="1" fill="hold" nodeType="after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wipe(up)">
                                      <p:cBhvr>
                                        <p:cTn id="22" dur="500"/>
                                        <p:tgtEl>
                                          <p:spTgt spid="27"/>
                                        </p:tgtEl>
                                      </p:cBhvr>
                                    </p:animEffect>
                                  </p:childTnLst>
                                </p:cTn>
                              </p:par>
                            </p:childTnLst>
                          </p:cTn>
                        </p:par>
                        <p:par>
                          <p:cTn id="23" fill="hold">
                            <p:stCondLst>
                              <p:cond delay="2350"/>
                            </p:stCondLst>
                            <p:childTnLst>
                              <p:par>
                                <p:cTn id="24" presetID="22" presetClass="entr" presetSubtype="1" fill="hold" grpId="0" nodeType="afterEffect">
                                  <p:stCondLst>
                                    <p:cond delay="0"/>
                                  </p:stCondLst>
                                  <p:childTnLst>
                                    <p:set>
                                      <p:cBhvr>
                                        <p:cTn id="25" dur="1" fill="hold">
                                          <p:stCondLst>
                                            <p:cond delay="0"/>
                                          </p:stCondLst>
                                        </p:cTn>
                                        <p:tgtEl>
                                          <p:spTgt spid="20"/>
                                        </p:tgtEl>
                                        <p:attrNameLst>
                                          <p:attrName>style.visibility</p:attrName>
                                        </p:attrNameLst>
                                      </p:cBhvr>
                                      <p:to>
                                        <p:strVal val="visible"/>
                                      </p:to>
                                    </p:set>
                                    <p:animEffect transition="in" filter="wipe(up)">
                                      <p:cBhvr>
                                        <p:cTn id="26" dur="500"/>
                                        <p:tgtEl>
                                          <p:spTgt spid="20"/>
                                        </p:tgtEl>
                                      </p:cBhvr>
                                    </p:animEffect>
                                  </p:childTnLst>
                                </p:cTn>
                              </p:par>
                              <p:par>
                                <p:cTn id="27" presetID="22" presetClass="entr" presetSubtype="1"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up)">
                                      <p:cBhvr>
                                        <p:cTn id="29" dur="500"/>
                                        <p:tgtEl>
                                          <p:spTgt spid="6"/>
                                        </p:tgtEl>
                                      </p:cBhvr>
                                    </p:animEffect>
                                  </p:childTnLst>
                                </p:cTn>
                              </p:par>
                            </p:childTnLst>
                          </p:cTn>
                        </p:par>
                        <p:par>
                          <p:cTn id="30" fill="hold">
                            <p:stCondLst>
                              <p:cond delay="2850"/>
                            </p:stCondLst>
                            <p:childTnLst>
                              <p:par>
                                <p:cTn id="31" presetID="22" presetClass="entr" presetSubtype="1" fill="hold" nodeType="afterEffect">
                                  <p:stCondLst>
                                    <p:cond delay="0"/>
                                  </p:stCondLst>
                                  <p:childTnLst>
                                    <p:set>
                                      <p:cBhvr>
                                        <p:cTn id="32" dur="1" fill="hold">
                                          <p:stCondLst>
                                            <p:cond delay="0"/>
                                          </p:stCondLst>
                                        </p:cTn>
                                        <p:tgtEl>
                                          <p:spTgt spid="39"/>
                                        </p:tgtEl>
                                        <p:attrNameLst>
                                          <p:attrName>style.visibility</p:attrName>
                                        </p:attrNameLst>
                                      </p:cBhvr>
                                      <p:to>
                                        <p:strVal val="visible"/>
                                      </p:to>
                                    </p:set>
                                    <p:animEffect transition="in" filter="wipe(up)">
                                      <p:cBhvr>
                                        <p:cTn id="33" dur="500"/>
                                        <p:tgtEl>
                                          <p:spTgt spid="39"/>
                                        </p:tgtEl>
                                      </p:cBhvr>
                                    </p:animEffect>
                                  </p:childTnLst>
                                </p:cTn>
                              </p:par>
                            </p:childTnLst>
                          </p:cTn>
                        </p:par>
                        <p:par>
                          <p:cTn id="34" fill="hold">
                            <p:stCondLst>
                              <p:cond delay="3350"/>
                            </p:stCondLst>
                            <p:childTnLst>
                              <p:par>
                                <p:cTn id="35" presetID="22" presetClass="entr" presetSubtype="1" fill="hold" grpId="0" nodeType="after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wipe(up)">
                                      <p:cBhvr>
                                        <p:cTn id="37" dur="500"/>
                                        <p:tgtEl>
                                          <p:spTgt spid="29"/>
                                        </p:tgtEl>
                                      </p:cBhvr>
                                    </p:animEffect>
                                  </p:childTnLst>
                                </p:cTn>
                              </p:par>
                              <p:par>
                                <p:cTn id="38" presetID="22" presetClass="entr" presetSubtype="1" fill="hold" grpId="0" nodeType="withEffect">
                                  <p:stCondLst>
                                    <p:cond delay="0"/>
                                  </p:stCondLst>
                                  <p:childTnLst>
                                    <p:set>
                                      <p:cBhvr>
                                        <p:cTn id="39" dur="1" fill="hold">
                                          <p:stCondLst>
                                            <p:cond delay="0"/>
                                          </p:stCondLst>
                                        </p:cTn>
                                        <p:tgtEl>
                                          <p:spTgt spid="30"/>
                                        </p:tgtEl>
                                        <p:attrNameLst>
                                          <p:attrName>style.visibility</p:attrName>
                                        </p:attrNameLst>
                                      </p:cBhvr>
                                      <p:to>
                                        <p:strVal val="visible"/>
                                      </p:to>
                                    </p:set>
                                    <p:animEffect transition="in" filter="wipe(up)">
                                      <p:cBhvr>
                                        <p:cTn id="40" dur="500"/>
                                        <p:tgtEl>
                                          <p:spTgt spid="30"/>
                                        </p:tgtEl>
                                      </p:cBhvr>
                                    </p:animEffect>
                                  </p:childTnLst>
                                </p:cTn>
                              </p:par>
                            </p:childTnLst>
                          </p:cTn>
                        </p:par>
                        <p:par>
                          <p:cTn id="41" fill="hold">
                            <p:stCondLst>
                              <p:cond delay="3850"/>
                            </p:stCondLst>
                            <p:childTnLst>
                              <p:par>
                                <p:cTn id="42" presetID="22" presetClass="entr" presetSubtype="8" fill="hold" nodeType="afterEffect">
                                  <p:stCondLst>
                                    <p:cond delay="0"/>
                                  </p:stCondLst>
                                  <p:childTnLst>
                                    <p:set>
                                      <p:cBhvr>
                                        <p:cTn id="43" dur="1" fill="hold">
                                          <p:stCondLst>
                                            <p:cond delay="0"/>
                                          </p:stCondLst>
                                        </p:cTn>
                                        <p:tgtEl>
                                          <p:spTgt spid="22"/>
                                        </p:tgtEl>
                                        <p:attrNameLst>
                                          <p:attrName>style.visibility</p:attrName>
                                        </p:attrNameLst>
                                      </p:cBhvr>
                                      <p:to>
                                        <p:strVal val="visible"/>
                                      </p:to>
                                    </p:set>
                                    <p:animEffect transition="in" filter="wipe(left)">
                                      <p:cBhvr>
                                        <p:cTn id="44" dur="500"/>
                                        <p:tgtEl>
                                          <p:spTgt spid="22"/>
                                        </p:tgtEl>
                                      </p:cBhvr>
                                    </p:animEffect>
                                  </p:childTnLst>
                                </p:cTn>
                              </p:par>
                            </p:childTnLst>
                          </p:cTn>
                        </p:par>
                        <p:par>
                          <p:cTn id="45" fill="hold">
                            <p:stCondLst>
                              <p:cond delay="4350"/>
                            </p:stCondLst>
                            <p:childTnLst>
                              <p:par>
                                <p:cTn id="46" presetID="22" presetClass="entr" presetSubtype="1" fill="hold" nodeType="afterEffect">
                                  <p:stCondLst>
                                    <p:cond delay="0"/>
                                  </p:stCondLst>
                                  <p:childTnLst>
                                    <p:set>
                                      <p:cBhvr>
                                        <p:cTn id="47" dur="1" fill="hold">
                                          <p:stCondLst>
                                            <p:cond delay="0"/>
                                          </p:stCondLst>
                                        </p:cTn>
                                        <p:tgtEl>
                                          <p:spTgt spid="44"/>
                                        </p:tgtEl>
                                        <p:attrNameLst>
                                          <p:attrName>style.visibility</p:attrName>
                                        </p:attrNameLst>
                                      </p:cBhvr>
                                      <p:to>
                                        <p:strVal val="visible"/>
                                      </p:to>
                                    </p:set>
                                    <p:animEffect transition="in" filter="wipe(up)">
                                      <p:cBhvr>
                                        <p:cTn id="48" dur="500"/>
                                        <p:tgtEl>
                                          <p:spTgt spid="44"/>
                                        </p:tgtEl>
                                      </p:cBhvr>
                                    </p:animEffect>
                                  </p:childTnLst>
                                </p:cTn>
                              </p:par>
                            </p:childTnLst>
                          </p:cTn>
                        </p:par>
                        <p:par>
                          <p:cTn id="49" fill="hold">
                            <p:stCondLst>
                              <p:cond delay="4850"/>
                            </p:stCondLst>
                            <p:childTnLst>
                              <p:par>
                                <p:cTn id="50" presetID="22" presetClass="entr" presetSubtype="1" fill="hold" nodeType="afterEffect">
                                  <p:stCondLst>
                                    <p:cond delay="0"/>
                                  </p:stCondLst>
                                  <p:childTnLst>
                                    <p:set>
                                      <p:cBhvr>
                                        <p:cTn id="51" dur="1" fill="hold">
                                          <p:stCondLst>
                                            <p:cond delay="0"/>
                                          </p:stCondLst>
                                        </p:cTn>
                                        <p:tgtEl>
                                          <p:spTgt spid="49"/>
                                        </p:tgtEl>
                                        <p:attrNameLst>
                                          <p:attrName>style.visibility</p:attrName>
                                        </p:attrNameLst>
                                      </p:cBhvr>
                                      <p:to>
                                        <p:strVal val="visible"/>
                                      </p:to>
                                    </p:set>
                                    <p:animEffect transition="in" filter="wipe(up)">
                                      <p:cBhvr>
                                        <p:cTn id="52"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p:bldP spid="20" grpId="0" animBg="1"/>
      <p:bldP spid="29" grpId="0" animBg="1"/>
      <p:bldP spid="6" grpId="0"/>
      <p:bldP spid="30"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8" name="Прямая соединительная линия 7">
            <a:extLst>
              <a:ext uri="{FF2B5EF4-FFF2-40B4-BE49-F238E27FC236}">
                <a16:creationId xmlns:a16="http://schemas.microsoft.com/office/drawing/2014/main" id="{1F3A5853-670A-7C33-1432-A11AD7DC8085}"/>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866B9588-BBC7-5F78-CA12-E4E24CBB231B}"/>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945DCDF5-3B80-B167-69FE-BB85BC4836EF}"/>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EFF8EF3D-CD82-508F-5CA3-8C6C84658B38}"/>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6C3407EC-F08C-F129-BA45-8FE9E82DE146}"/>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C88164FD-CFBF-24D2-1945-7BD64769FF24}"/>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CA0D572C-58C7-3C44-9591-73891F185A51}"/>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329A7BAA-3AB0-06E0-2AF2-335C66448659}"/>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grpSp>
        <p:nvGrpSpPr>
          <p:cNvPr id="28" name="Группа 27">
            <a:extLst>
              <a:ext uri="{FF2B5EF4-FFF2-40B4-BE49-F238E27FC236}">
                <a16:creationId xmlns:a16="http://schemas.microsoft.com/office/drawing/2014/main" id="{23600BBE-66AE-598A-4487-7FD9118B7A58}"/>
              </a:ext>
            </a:extLst>
          </p:cNvPr>
          <p:cNvGrpSpPr/>
          <p:nvPr/>
        </p:nvGrpSpPr>
        <p:grpSpPr>
          <a:xfrm>
            <a:off x="1649553" y="483117"/>
            <a:ext cx="5626318" cy="875780"/>
            <a:chOff x="251708" y="426035"/>
            <a:chExt cx="7172364" cy="974160"/>
          </a:xfrm>
          <a:gradFill>
            <a:gsLst>
              <a:gs pos="11000">
                <a:schemeClr val="tx1">
                  <a:lumMod val="85000"/>
                  <a:alpha val="65000"/>
                </a:schemeClr>
              </a:gs>
              <a:gs pos="33000">
                <a:schemeClr val="tx2">
                  <a:lumMod val="75000"/>
                </a:schemeClr>
              </a:gs>
            </a:gsLst>
            <a:lin ang="6120000" scaled="1"/>
          </a:gradFill>
        </p:grpSpPr>
        <p:sp>
          <p:nvSpPr>
            <p:cNvPr id="32" name="Прямоугольник: скругленные углы 9">
              <a:extLst>
                <a:ext uri="{FF2B5EF4-FFF2-40B4-BE49-F238E27FC236}">
                  <a16:creationId xmlns:a16="http://schemas.microsoft.com/office/drawing/2014/main" id="{75D955ED-58EC-92D8-CDD9-3AA621A231EA}"/>
                </a:ext>
              </a:extLst>
            </p:cNvPr>
            <p:cNvSpPr/>
            <p:nvPr/>
          </p:nvSpPr>
          <p:spPr>
            <a:xfrm>
              <a:off x="335792" y="426035"/>
              <a:ext cx="7088280" cy="974160"/>
            </a:xfrm>
            <a:prstGeom prst="roundRect">
              <a:avLst/>
            </a:prstGeom>
            <a:grp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sp>
        <p:sp>
          <p:nvSpPr>
            <p:cNvPr id="33" name="Прямоугольник: скругленные углы 4">
              <a:extLst>
                <a:ext uri="{FF2B5EF4-FFF2-40B4-BE49-F238E27FC236}">
                  <a16:creationId xmlns:a16="http://schemas.microsoft.com/office/drawing/2014/main" id="{D0B1FC55-E728-5B79-41A2-22EFCB6BAF49}"/>
                </a:ext>
              </a:extLst>
            </p:cNvPr>
            <p:cNvSpPr txBox="1"/>
            <p:nvPr/>
          </p:nvSpPr>
          <p:spPr>
            <a:xfrm>
              <a:off x="251708" y="506032"/>
              <a:ext cx="7172364" cy="814165"/>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255732" tIns="0" rIns="255732" bIns="0" numCol="1" spcCol="1270" anchor="ctr" anchorCtr="0">
              <a:noAutofit/>
            </a:bodyPr>
            <a:lstStyle/>
            <a:p>
              <a:pPr indent="450215" algn="ctr">
                <a:spcAft>
                  <a:spcPts val="800"/>
                </a:spcAft>
              </a:pPr>
              <a:r>
                <a:rPr lang="ru-RU" sz="2000" b="1"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Ўзбекистонда</a:t>
              </a:r>
              <a:r>
                <a:rPr lang="ru-RU" sz="2000" b="1"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2000" b="1"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коррупцияга</a:t>
              </a:r>
              <a:r>
                <a:rPr lang="ru-RU" sz="2000" b="1"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2000" b="1"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қарши</a:t>
              </a:r>
              <a:r>
                <a:rPr lang="ru-RU" sz="2000" b="1"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2000" b="1"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кураш</a:t>
              </a:r>
              <a:r>
                <a:rPr lang="ru-RU" sz="2000" b="1"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2000" b="1"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чоралари</a:t>
              </a:r>
              <a:endParaRPr lang="uz-Cyrl-UZ" sz="20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p:txBody>
        </p:sp>
      </p:grpSp>
      <p:cxnSp>
        <p:nvCxnSpPr>
          <p:cNvPr id="3" name="Прямая соединительная линия 2"/>
          <p:cNvCxnSpPr>
            <a:stCxn id="33" idx="1"/>
          </p:cNvCxnSpPr>
          <p:nvPr/>
        </p:nvCxnSpPr>
        <p:spPr>
          <a:xfrm flipH="1" flipV="1">
            <a:off x="799282" y="921006"/>
            <a:ext cx="850271" cy="1"/>
          </a:xfrm>
          <a:prstGeom prst="line">
            <a:avLst/>
          </a:prstGeom>
          <a:ln w="76200">
            <a:solidFill>
              <a:srgbClr val="22C5ED"/>
            </a:solidFill>
          </a:ln>
        </p:spPr>
        <p:style>
          <a:lnRef idx="1">
            <a:schemeClr val="accent1"/>
          </a:lnRef>
          <a:fillRef idx="0">
            <a:schemeClr val="accent1"/>
          </a:fillRef>
          <a:effectRef idx="0">
            <a:schemeClr val="accent1"/>
          </a:effectRef>
          <a:fontRef idx="minor">
            <a:schemeClr val="tx1"/>
          </a:fontRef>
        </p:style>
      </p:cxnSp>
      <p:cxnSp>
        <p:nvCxnSpPr>
          <p:cNvPr id="34" name="Прямая соединительная линия 33"/>
          <p:cNvCxnSpPr/>
          <p:nvPr/>
        </p:nvCxnSpPr>
        <p:spPr>
          <a:xfrm flipH="1" flipV="1">
            <a:off x="782488" y="921008"/>
            <a:ext cx="8396" cy="1721594"/>
          </a:xfrm>
          <a:prstGeom prst="line">
            <a:avLst/>
          </a:prstGeom>
          <a:ln w="76200">
            <a:solidFill>
              <a:srgbClr val="22C5ED"/>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flipH="1" flipV="1">
            <a:off x="790884" y="2642602"/>
            <a:ext cx="765050" cy="1"/>
          </a:xfrm>
          <a:prstGeom prst="line">
            <a:avLst/>
          </a:prstGeom>
          <a:ln w="76200">
            <a:solidFill>
              <a:srgbClr val="79CFE3"/>
            </a:solidFill>
          </a:ln>
        </p:spPr>
        <p:style>
          <a:lnRef idx="1">
            <a:schemeClr val="accent1"/>
          </a:lnRef>
          <a:fillRef idx="0">
            <a:schemeClr val="accent1"/>
          </a:fillRef>
          <a:effectRef idx="0">
            <a:schemeClr val="accent1"/>
          </a:effectRef>
          <a:fontRef idx="minor">
            <a:schemeClr val="tx1"/>
          </a:fontRef>
        </p:style>
      </p:cxnSp>
      <p:grpSp>
        <p:nvGrpSpPr>
          <p:cNvPr id="36" name="Группа 35">
            <a:extLst>
              <a:ext uri="{FF2B5EF4-FFF2-40B4-BE49-F238E27FC236}">
                <a16:creationId xmlns:a16="http://schemas.microsoft.com/office/drawing/2014/main" id="{C6FFB67A-A3B8-58EC-8249-C691950FABE4}"/>
              </a:ext>
            </a:extLst>
          </p:cNvPr>
          <p:cNvGrpSpPr/>
          <p:nvPr/>
        </p:nvGrpSpPr>
        <p:grpSpPr>
          <a:xfrm>
            <a:off x="1649553" y="1690128"/>
            <a:ext cx="8684150" cy="1904949"/>
            <a:chOff x="335792" y="426035"/>
            <a:chExt cx="7088280" cy="974160"/>
          </a:xfrm>
          <a:gradFill>
            <a:gsLst>
              <a:gs pos="13000">
                <a:schemeClr val="tx1">
                  <a:lumMod val="85000"/>
                  <a:alpha val="65000"/>
                </a:schemeClr>
              </a:gs>
              <a:gs pos="100000">
                <a:schemeClr val="tx2">
                  <a:lumMod val="75000"/>
                </a:schemeClr>
              </a:gs>
            </a:gsLst>
            <a:lin ang="6120000" scaled="1"/>
          </a:gradFill>
        </p:grpSpPr>
        <p:sp>
          <p:nvSpPr>
            <p:cNvPr id="37" name="Прямоугольник: скругленные углы 12">
              <a:extLst>
                <a:ext uri="{FF2B5EF4-FFF2-40B4-BE49-F238E27FC236}">
                  <a16:creationId xmlns:a16="http://schemas.microsoft.com/office/drawing/2014/main" id="{E107CC3F-CE55-C886-B5C5-1DEACB8AA20F}"/>
                </a:ext>
              </a:extLst>
            </p:cNvPr>
            <p:cNvSpPr/>
            <p:nvPr/>
          </p:nvSpPr>
          <p:spPr>
            <a:xfrm>
              <a:off x="335792" y="426035"/>
              <a:ext cx="7088280" cy="974160"/>
            </a:xfrm>
            <a:prstGeom prst="roundRect">
              <a:avLst/>
            </a:prstGeom>
            <a:grp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sp>
        <p:sp>
          <p:nvSpPr>
            <p:cNvPr id="38" name="Прямоугольник: скругленные углы 4">
              <a:extLst>
                <a:ext uri="{FF2B5EF4-FFF2-40B4-BE49-F238E27FC236}">
                  <a16:creationId xmlns:a16="http://schemas.microsoft.com/office/drawing/2014/main" id="{C9C53895-CC7C-C395-5DA9-BB9972847FC7}"/>
                </a:ext>
              </a:extLst>
            </p:cNvPr>
            <p:cNvSpPr txBox="1"/>
            <p:nvPr/>
          </p:nvSpPr>
          <p:spPr>
            <a:xfrm>
              <a:off x="383347" y="442276"/>
              <a:ext cx="6993170" cy="941678"/>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255732" tIns="0" rIns="255732" bIns="0" numCol="1" spcCol="1270" anchor="ctr" anchorCtr="0">
              <a:noAutofit/>
            </a:bodyPr>
            <a:lstStyle/>
            <a:p>
              <a:pPr lvl="0" algn="just" defTabSz="622300">
                <a:lnSpc>
                  <a:spcPct val="90000"/>
                </a:lnSpc>
                <a:spcBef>
                  <a:spcPct val="0"/>
                </a:spcBef>
                <a:spcAft>
                  <a:spcPct val="35000"/>
                </a:spcAft>
              </a:pPr>
              <a:r>
                <a:rPr lang="ru-RU" b="1"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Қонунчилик</a:t>
              </a:r>
              <a:r>
                <a:rPr lang="ru-RU" b="1"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b="1"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асослари</a:t>
              </a:r>
              <a:r>
                <a:rPr lang="ru-RU" b="1" dirty="0">
                  <a:solidFill>
                    <a:schemeClr val="tx1"/>
                  </a:solidFill>
                  <a:latin typeface="Cambria" panose="02040503050406030204" pitchFamily="18" charset="0"/>
                  <a:ea typeface="Calibri" panose="020F0502020204030204" pitchFamily="34" charset="0"/>
                  <a:cs typeface="Times New Roman" panose="02020603050405020304" pitchFamily="18" charset="0"/>
                </a:rPr>
                <a:t>:</a:t>
              </a:r>
            </a:p>
            <a:p>
              <a:pPr lvl="0" algn="just" defTabSz="622300">
                <a:lnSpc>
                  <a:spcPct val="90000"/>
                </a:lnSpc>
                <a:spcBef>
                  <a:spcPct val="0"/>
                </a:spcBef>
                <a:spcAft>
                  <a:spcPct val="35000"/>
                </a:spcAft>
              </a:pP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Коррупцияга</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қарши</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курашиш</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тўғрисида”ги</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Қонун</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(2017)</a:t>
              </a:r>
            </a:p>
            <a:p>
              <a:pPr lvl="0" algn="just" defTabSz="622300">
                <a:lnSpc>
                  <a:spcPct val="90000"/>
                </a:lnSpc>
                <a:spcBef>
                  <a:spcPct val="0"/>
                </a:spcBef>
                <a:spcAft>
                  <a:spcPct val="35000"/>
                </a:spcAft>
              </a:pP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“2023–2024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йилларда</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коррупцияга</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қарши</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курашиш</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миллий</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дастури</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a:t>
              </a:r>
            </a:p>
            <a:p>
              <a:pPr lvl="0" algn="just" defTabSz="622300">
                <a:lnSpc>
                  <a:spcPct val="90000"/>
                </a:lnSpc>
                <a:spcBef>
                  <a:spcPct val="0"/>
                </a:spcBef>
                <a:spcAft>
                  <a:spcPct val="35000"/>
                </a:spcAft>
              </a:pP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Ўзбекистон</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Республикаси</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Президенти</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ҳузуридаги</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Коррупцияга</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қарши</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курашиш</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агентлиги</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фаолияти</a:t>
              </a:r>
              <a:endPar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endParaRPr>
            </a:p>
          </p:txBody>
        </p:sp>
      </p:grpSp>
      <p:grpSp>
        <p:nvGrpSpPr>
          <p:cNvPr id="40" name="Группа 39">
            <a:extLst>
              <a:ext uri="{FF2B5EF4-FFF2-40B4-BE49-F238E27FC236}">
                <a16:creationId xmlns:a16="http://schemas.microsoft.com/office/drawing/2014/main" id="{C6FFB67A-A3B8-58EC-8249-C691950FABE4}"/>
              </a:ext>
            </a:extLst>
          </p:cNvPr>
          <p:cNvGrpSpPr/>
          <p:nvPr/>
        </p:nvGrpSpPr>
        <p:grpSpPr>
          <a:xfrm>
            <a:off x="1649553" y="3715535"/>
            <a:ext cx="8684150" cy="2176909"/>
            <a:chOff x="335792" y="473590"/>
            <a:chExt cx="7088280" cy="974160"/>
          </a:xfrm>
          <a:gradFill>
            <a:gsLst>
              <a:gs pos="97000">
                <a:schemeClr val="tx1">
                  <a:lumMod val="85000"/>
                  <a:alpha val="65000"/>
                </a:schemeClr>
              </a:gs>
              <a:gs pos="46000">
                <a:schemeClr val="tx2">
                  <a:lumMod val="75000"/>
                </a:schemeClr>
              </a:gs>
            </a:gsLst>
            <a:lin ang="6120000" scaled="1"/>
          </a:gradFill>
        </p:grpSpPr>
        <p:sp>
          <p:nvSpPr>
            <p:cNvPr id="41" name="Прямоугольник: скругленные углы 12">
              <a:extLst>
                <a:ext uri="{FF2B5EF4-FFF2-40B4-BE49-F238E27FC236}">
                  <a16:creationId xmlns:a16="http://schemas.microsoft.com/office/drawing/2014/main" id="{E107CC3F-CE55-C886-B5C5-1DEACB8AA20F}"/>
                </a:ext>
              </a:extLst>
            </p:cNvPr>
            <p:cNvSpPr/>
            <p:nvPr/>
          </p:nvSpPr>
          <p:spPr>
            <a:xfrm>
              <a:off x="335792" y="473590"/>
              <a:ext cx="7088280" cy="974160"/>
            </a:xfrm>
            <a:prstGeom prst="roundRect">
              <a:avLst/>
            </a:prstGeom>
            <a:grp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sp>
        <p:sp>
          <p:nvSpPr>
            <p:cNvPr id="42" name="Прямоугольник: скругленные углы 4">
              <a:extLst>
                <a:ext uri="{FF2B5EF4-FFF2-40B4-BE49-F238E27FC236}">
                  <a16:creationId xmlns:a16="http://schemas.microsoft.com/office/drawing/2014/main" id="{C9C53895-CC7C-C395-5DA9-BB9972847FC7}"/>
                </a:ext>
              </a:extLst>
            </p:cNvPr>
            <p:cNvSpPr txBox="1"/>
            <p:nvPr/>
          </p:nvSpPr>
          <p:spPr>
            <a:xfrm>
              <a:off x="383347" y="473590"/>
              <a:ext cx="6993170" cy="879050"/>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255732" tIns="0" rIns="255732" bIns="0" numCol="1" spcCol="1270" anchor="ctr" anchorCtr="0">
              <a:noAutofit/>
            </a:bodyPr>
            <a:lstStyle/>
            <a:p>
              <a:pPr lvl="0" algn="just" defTabSz="622300">
                <a:lnSpc>
                  <a:spcPct val="90000"/>
                </a:lnSpc>
                <a:spcBef>
                  <a:spcPct val="0"/>
                </a:spcBef>
                <a:spcAft>
                  <a:spcPct val="35000"/>
                </a:spcAft>
              </a:pPr>
              <a:r>
                <a:rPr lang="ru-RU" b="1" dirty="0">
                  <a:solidFill>
                    <a:schemeClr val="tx1"/>
                  </a:solidFill>
                  <a:latin typeface="Cambria" panose="02040503050406030204" pitchFamily="18" charset="0"/>
                  <a:ea typeface="Calibri" panose="020F0502020204030204" pitchFamily="34" charset="0"/>
                  <a:cs typeface="Times New Roman" panose="02020603050405020304" pitchFamily="18" charset="0"/>
                </a:rPr>
                <a:t>Амалий </a:t>
              </a:r>
              <a:r>
                <a:rPr lang="ru-RU" b="1"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чоралар</a:t>
              </a:r>
              <a:r>
                <a:rPr lang="ru-RU" b="1" dirty="0">
                  <a:solidFill>
                    <a:schemeClr val="tx1"/>
                  </a:solidFill>
                  <a:latin typeface="Cambria" panose="02040503050406030204" pitchFamily="18" charset="0"/>
                  <a:ea typeface="Calibri" panose="020F0502020204030204" pitchFamily="34" charset="0"/>
                  <a:cs typeface="Times New Roman" panose="02020603050405020304" pitchFamily="18" charset="0"/>
                </a:rPr>
                <a:t>:</a:t>
              </a:r>
            </a:p>
            <a:p>
              <a:pPr lvl="0" algn="just" defTabSz="622300">
                <a:lnSpc>
                  <a:spcPct val="90000"/>
                </a:lnSpc>
                <a:spcBef>
                  <a:spcPct val="0"/>
                </a:spcBef>
                <a:spcAft>
                  <a:spcPct val="35000"/>
                </a:spcAft>
              </a:pP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давлат</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хизматчиларининг</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даромад</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ва</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мол-</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мулкини</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декларация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қилиш</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мажбурияти</a:t>
              </a:r>
              <a:endPar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endParaRPr>
            </a:p>
            <a:p>
              <a:pPr lvl="0" algn="just" defTabSz="622300">
                <a:lnSpc>
                  <a:spcPct val="90000"/>
                </a:lnSpc>
                <a:spcBef>
                  <a:spcPct val="0"/>
                </a:spcBef>
                <a:spcAft>
                  <a:spcPct val="35000"/>
                </a:spcAft>
              </a:pP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электрон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ҳукумат</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ва</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шаффоф</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тендер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тизимлари</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жорий</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қилиниши</a:t>
              </a:r>
              <a:endPar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endParaRPr>
            </a:p>
            <a:p>
              <a:pPr lvl="0" algn="just" defTabSz="622300">
                <a:lnSpc>
                  <a:spcPct val="90000"/>
                </a:lnSpc>
                <a:spcBef>
                  <a:spcPct val="0"/>
                </a:spcBef>
                <a:spcAft>
                  <a:spcPct val="35000"/>
                </a:spcAft>
              </a:pP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жамоатчилик</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назоратини</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кучайтириш</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ОАВ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ва</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блогерларнинг</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фаол</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иштирокини</a:t>
              </a:r>
              <a:r>
                <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рағбатлантириш</a:t>
              </a:r>
              <a:endParaRPr lang="ru-RU" dirty="0">
                <a:solidFill>
                  <a:schemeClr val="tx1"/>
                </a:solidFill>
                <a:latin typeface="Cambria" panose="02040503050406030204" pitchFamily="18" charset="0"/>
                <a:ea typeface="Calibri" panose="020F0502020204030204" pitchFamily="34" charset="0"/>
                <a:cs typeface="Times New Roman" panose="02020603050405020304" pitchFamily="18" charset="0"/>
              </a:endParaRPr>
            </a:p>
          </p:txBody>
        </p:sp>
      </p:grpSp>
      <p:cxnSp>
        <p:nvCxnSpPr>
          <p:cNvPr id="45" name="Прямая соединительная линия 44"/>
          <p:cNvCxnSpPr/>
          <p:nvPr/>
        </p:nvCxnSpPr>
        <p:spPr>
          <a:xfrm flipH="1" flipV="1">
            <a:off x="792984" y="2642384"/>
            <a:ext cx="20178" cy="2238547"/>
          </a:xfrm>
          <a:prstGeom prst="line">
            <a:avLst/>
          </a:prstGeom>
          <a:ln w="76200">
            <a:solidFill>
              <a:srgbClr val="5DCCE7"/>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flipH="1" flipV="1">
            <a:off x="799282" y="4881148"/>
            <a:ext cx="765050" cy="1"/>
          </a:xfrm>
          <a:prstGeom prst="line">
            <a:avLst/>
          </a:prstGeom>
          <a:ln w="76200">
            <a:solidFill>
              <a:srgbClr val="22C5ED"/>
            </a:solidFill>
          </a:ln>
        </p:spPr>
        <p:style>
          <a:lnRef idx="1">
            <a:schemeClr val="accent1"/>
          </a:lnRef>
          <a:fillRef idx="0">
            <a:schemeClr val="accent1"/>
          </a:fillRef>
          <a:effectRef idx="0">
            <a:schemeClr val="accent1"/>
          </a:effectRef>
          <a:fontRef idx="minor">
            <a:schemeClr val="tx1"/>
          </a:fontRef>
        </p:style>
      </p:cxnSp>
      <p:sp>
        <p:nvSpPr>
          <p:cNvPr id="49" name="Стрелка: изогнутая вправо 23">
            <a:extLst>
              <a:ext uri="{FF2B5EF4-FFF2-40B4-BE49-F238E27FC236}">
                <a16:creationId xmlns:a16="http://schemas.microsoft.com/office/drawing/2014/main" id="{E0C8FC93-1DF4-506F-8757-D8A0E208B19E}"/>
              </a:ext>
            </a:extLst>
          </p:cNvPr>
          <p:cNvSpPr/>
          <p:nvPr/>
        </p:nvSpPr>
        <p:spPr>
          <a:xfrm flipH="1">
            <a:off x="11321452" y="5804194"/>
            <a:ext cx="520074" cy="803903"/>
          </a:xfrm>
          <a:prstGeom prst="curvedRightArrow">
            <a:avLst>
              <a:gd name="adj1" fmla="val 25000"/>
              <a:gd name="adj2" fmla="val 66828"/>
              <a:gd name="adj3" fmla="val 51136"/>
            </a:avLst>
          </a:prstGeom>
          <a:solidFill>
            <a:srgbClr val="B2D8E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Tree>
    <p:extLst>
      <p:ext uri="{BB962C8B-B14F-4D97-AF65-F5344CB8AC3E}">
        <p14:creationId xmlns:p14="http://schemas.microsoft.com/office/powerpoint/2010/main" val="415736661"/>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right)">
                                      <p:cBhvr>
                                        <p:cTn id="7" dur="500"/>
                                        <p:tgtEl>
                                          <p:spTgt spid="28"/>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right)">
                                      <p:cBhvr>
                                        <p:cTn id="11" dur="500"/>
                                        <p:tgtEl>
                                          <p:spTgt spid="3"/>
                                        </p:tgtEl>
                                      </p:cBhvr>
                                    </p:animEffect>
                                  </p:childTnLst>
                                </p:cTn>
                              </p:par>
                            </p:childTnLst>
                          </p:cTn>
                        </p:par>
                        <p:par>
                          <p:cTn id="12" fill="hold">
                            <p:stCondLst>
                              <p:cond delay="1000"/>
                            </p:stCondLst>
                            <p:childTnLst>
                              <p:par>
                                <p:cTn id="13" presetID="22" presetClass="entr" presetSubtype="1" fill="hold" nodeType="afterEffect">
                                  <p:stCondLst>
                                    <p:cond delay="0"/>
                                  </p:stCondLst>
                                  <p:childTnLst>
                                    <p:set>
                                      <p:cBhvr>
                                        <p:cTn id="14" dur="1" fill="hold">
                                          <p:stCondLst>
                                            <p:cond delay="0"/>
                                          </p:stCondLst>
                                        </p:cTn>
                                        <p:tgtEl>
                                          <p:spTgt spid="34"/>
                                        </p:tgtEl>
                                        <p:attrNameLst>
                                          <p:attrName>style.visibility</p:attrName>
                                        </p:attrNameLst>
                                      </p:cBhvr>
                                      <p:to>
                                        <p:strVal val="visible"/>
                                      </p:to>
                                    </p:set>
                                    <p:animEffect transition="in" filter="wipe(up)">
                                      <p:cBhvr>
                                        <p:cTn id="15" dur="500"/>
                                        <p:tgtEl>
                                          <p:spTgt spid="34"/>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35"/>
                                        </p:tgtEl>
                                        <p:attrNameLst>
                                          <p:attrName>style.visibility</p:attrName>
                                        </p:attrNameLst>
                                      </p:cBhvr>
                                      <p:to>
                                        <p:strVal val="visible"/>
                                      </p:to>
                                    </p:set>
                                    <p:animEffect transition="in" filter="wipe(left)">
                                      <p:cBhvr>
                                        <p:cTn id="19" dur="500"/>
                                        <p:tgtEl>
                                          <p:spTgt spid="35"/>
                                        </p:tgtEl>
                                      </p:cBhvr>
                                    </p:animEffect>
                                  </p:childTnLst>
                                </p:cTn>
                              </p:par>
                            </p:childTnLst>
                          </p:cTn>
                        </p:par>
                        <p:par>
                          <p:cTn id="20" fill="hold">
                            <p:stCondLst>
                              <p:cond delay="2000"/>
                            </p:stCondLst>
                            <p:childTnLst>
                              <p:par>
                                <p:cTn id="21" presetID="22" presetClass="entr" presetSubtype="8" fill="hold" nodeType="afterEffect">
                                  <p:stCondLst>
                                    <p:cond delay="0"/>
                                  </p:stCondLst>
                                  <p:childTnLst>
                                    <p:set>
                                      <p:cBhvr>
                                        <p:cTn id="22" dur="1" fill="hold">
                                          <p:stCondLst>
                                            <p:cond delay="0"/>
                                          </p:stCondLst>
                                        </p:cTn>
                                        <p:tgtEl>
                                          <p:spTgt spid="36"/>
                                        </p:tgtEl>
                                        <p:attrNameLst>
                                          <p:attrName>style.visibility</p:attrName>
                                        </p:attrNameLst>
                                      </p:cBhvr>
                                      <p:to>
                                        <p:strVal val="visible"/>
                                      </p:to>
                                    </p:set>
                                    <p:animEffect transition="in" filter="wipe(left)">
                                      <p:cBhvr>
                                        <p:cTn id="23" dur="2000"/>
                                        <p:tgtEl>
                                          <p:spTgt spid="36"/>
                                        </p:tgtEl>
                                      </p:cBhvr>
                                    </p:animEffect>
                                  </p:childTnLst>
                                </p:cTn>
                              </p:par>
                            </p:childTnLst>
                          </p:cTn>
                        </p:par>
                        <p:par>
                          <p:cTn id="24" fill="hold">
                            <p:stCondLst>
                              <p:cond delay="4000"/>
                            </p:stCondLst>
                            <p:childTnLst>
                              <p:par>
                                <p:cTn id="25" presetID="22" presetClass="entr" presetSubtype="1" fill="hold" nodeType="after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wipe(up)">
                                      <p:cBhvr>
                                        <p:cTn id="27" dur="500"/>
                                        <p:tgtEl>
                                          <p:spTgt spid="45"/>
                                        </p:tgtEl>
                                      </p:cBhvr>
                                    </p:animEffect>
                                  </p:childTnLst>
                                </p:cTn>
                              </p:par>
                            </p:childTnLst>
                          </p:cTn>
                        </p:par>
                        <p:par>
                          <p:cTn id="28" fill="hold">
                            <p:stCondLst>
                              <p:cond delay="4500"/>
                            </p:stCondLst>
                            <p:childTnLst>
                              <p:par>
                                <p:cTn id="29" presetID="22" presetClass="entr" presetSubtype="8" fill="hold" nodeType="afterEffect">
                                  <p:stCondLst>
                                    <p:cond delay="0"/>
                                  </p:stCondLst>
                                  <p:childTnLst>
                                    <p:set>
                                      <p:cBhvr>
                                        <p:cTn id="30" dur="1" fill="hold">
                                          <p:stCondLst>
                                            <p:cond delay="0"/>
                                          </p:stCondLst>
                                        </p:cTn>
                                        <p:tgtEl>
                                          <p:spTgt spid="46"/>
                                        </p:tgtEl>
                                        <p:attrNameLst>
                                          <p:attrName>style.visibility</p:attrName>
                                        </p:attrNameLst>
                                      </p:cBhvr>
                                      <p:to>
                                        <p:strVal val="visible"/>
                                      </p:to>
                                    </p:set>
                                    <p:animEffect transition="in" filter="wipe(left)">
                                      <p:cBhvr>
                                        <p:cTn id="31" dur="500"/>
                                        <p:tgtEl>
                                          <p:spTgt spid="46"/>
                                        </p:tgtEl>
                                      </p:cBhvr>
                                    </p:animEffect>
                                  </p:childTnLst>
                                </p:cTn>
                              </p:par>
                            </p:childTnLst>
                          </p:cTn>
                        </p:par>
                        <p:par>
                          <p:cTn id="32" fill="hold">
                            <p:stCondLst>
                              <p:cond delay="5000"/>
                            </p:stCondLst>
                            <p:childTnLst>
                              <p:par>
                                <p:cTn id="33" presetID="22" presetClass="entr" presetSubtype="8" fill="hold" nodeType="afterEffect">
                                  <p:stCondLst>
                                    <p:cond delay="0"/>
                                  </p:stCondLst>
                                  <p:childTnLst>
                                    <p:set>
                                      <p:cBhvr>
                                        <p:cTn id="34" dur="1" fill="hold">
                                          <p:stCondLst>
                                            <p:cond delay="0"/>
                                          </p:stCondLst>
                                        </p:cTn>
                                        <p:tgtEl>
                                          <p:spTgt spid="40"/>
                                        </p:tgtEl>
                                        <p:attrNameLst>
                                          <p:attrName>style.visibility</p:attrName>
                                        </p:attrNameLst>
                                      </p:cBhvr>
                                      <p:to>
                                        <p:strVal val="visible"/>
                                      </p:to>
                                    </p:set>
                                    <p:animEffect transition="in" filter="wipe(left)">
                                      <p:cBhvr>
                                        <p:cTn id="35" dur="2000"/>
                                        <p:tgtEl>
                                          <p:spTgt spid="40"/>
                                        </p:tgtEl>
                                      </p:cBhvr>
                                    </p:animEffect>
                                  </p:childTnLst>
                                </p:cTn>
                              </p:par>
                            </p:childTnLst>
                          </p:cTn>
                        </p:par>
                        <p:par>
                          <p:cTn id="36" fill="hold">
                            <p:stCondLst>
                              <p:cond delay="7000"/>
                            </p:stCondLst>
                            <p:childTnLst>
                              <p:par>
                                <p:cTn id="37" presetID="22" presetClass="entr" presetSubtype="1" fill="hold" grpId="0" nodeType="afterEffect">
                                  <p:stCondLst>
                                    <p:cond delay="0"/>
                                  </p:stCondLst>
                                  <p:childTnLst>
                                    <p:set>
                                      <p:cBhvr>
                                        <p:cTn id="38" dur="1" fill="hold">
                                          <p:stCondLst>
                                            <p:cond delay="0"/>
                                          </p:stCondLst>
                                        </p:cTn>
                                        <p:tgtEl>
                                          <p:spTgt spid="49"/>
                                        </p:tgtEl>
                                        <p:attrNameLst>
                                          <p:attrName>style.visibility</p:attrName>
                                        </p:attrNameLst>
                                      </p:cBhvr>
                                      <p:to>
                                        <p:strVal val="visible"/>
                                      </p:to>
                                    </p:set>
                                    <p:animEffect transition="in" filter="wipe(up)">
                                      <p:cBhvr>
                                        <p:cTn id="39"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8" name="Прямая соединительная линия 7">
            <a:extLst>
              <a:ext uri="{FF2B5EF4-FFF2-40B4-BE49-F238E27FC236}">
                <a16:creationId xmlns:a16="http://schemas.microsoft.com/office/drawing/2014/main" id="{1F3A5853-670A-7C33-1432-A11AD7DC8085}"/>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866B9588-BBC7-5F78-CA12-E4E24CBB231B}"/>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945DCDF5-3B80-B167-69FE-BB85BC4836EF}"/>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EFF8EF3D-CD82-508F-5CA3-8C6C84658B38}"/>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6C3407EC-F08C-F129-BA45-8FE9E82DE146}"/>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C88164FD-CFBF-24D2-1945-7BD64769FF24}"/>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CA0D572C-58C7-3C44-9591-73891F185A51}"/>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329A7BAA-3AB0-06E0-2AF2-335C66448659}"/>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sp>
        <p:nvSpPr>
          <p:cNvPr id="37" name="Прямоугольник: скругленные углы 12">
            <a:extLst>
              <a:ext uri="{FF2B5EF4-FFF2-40B4-BE49-F238E27FC236}">
                <a16:creationId xmlns:a16="http://schemas.microsoft.com/office/drawing/2014/main" id="{E107CC3F-CE55-C886-B5C5-1DEACB8AA20F}"/>
              </a:ext>
            </a:extLst>
          </p:cNvPr>
          <p:cNvSpPr/>
          <p:nvPr/>
        </p:nvSpPr>
        <p:spPr>
          <a:xfrm>
            <a:off x="501445" y="1474839"/>
            <a:ext cx="11297265" cy="4807973"/>
          </a:xfrm>
          <a:prstGeom prst="roundRect">
            <a:avLst/>
          </a:prstGeom>
          <a:gradFill>
            <a:gsLst>
              <a:gs pos="50000">
                <a:schemeClr val="tx1">
                  <a:lumMod val="85000"/>
                  <a:alpha val="65000"/>
                </a:schemeClr>
              </a:gs>
              <a:gs pos="100000">
                <a:schemeClr val="tx2">
                  <a:lumMod val="75000"/>
                </a:schemeClr>
              </a:gs>
            </a:gsLst>
            <a:lin ang="6120000" scaled="1"/>
          </a:grad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sp>
      <p:sp>
        <p:nvSpPr>
          <p:cNvPr id="38" name="Прямоугольник: скругленные углы 4">
            <a:extLst>
              <a:ext uri="{FF2B5EF4-FFF2-40B4-BE49-F238E27FC236}">
                <a16:creationId xmlns:a16="http://schemas.microsoft.com/office/drawing/2014/main" id="{C9C53895-CC7C-C395-5DA9-BB9972847FC7}"/>
              </a:ext>
            </a:extLst>
          </p:cNvPr>
          <p:cNvSpPr txBox="1"/>
          <p:nvPr/>
        </p:nvSpPr>
        <p:spPr>
          <a:xfrm>
            <a:off x="577238" y="1429171"/>
            <a:ext cx="11145679" cy="4647658"/>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255732" tIns="0" rIns="255732" bIns="0" numCol="1" spcCol="1270" anchor="ctr" anchorCtr="0">
            <a:noAutofit/>
          </a:bodyPr>
          <a:lstStyle/>
          <a:p>
            <a:pPr algn="ctr">
              <a:lnSpc>
                <a:spcPct val="150000"/>
              </a:lnSpc>
            </a:pPr>
            <a:r>
              <a:rPr lang="uz-Cyrl-UZ" sz="2200" b="1" dirty="0">
                <a:solidFill>
                  <a:schemeClr val="bg1"/>
                </a:solidFill>
                <a:latin typeface="Cambria" panose="02040503050406030204" pitchFamily="18" charset="0"/>
                <a:ea typeface="Cambria" panose="02040503050406030204" pitchFamily="18" charset="0"/>
              </a:rPr>
              <a:t>Халқаро ҳуқуқий ҳужжатлар:</a:t>
            </a:r>
            <a:endParaRPr lang="ru-RU" sz="2200" dirty="0">
              <a:solidFill>
                <a:schemeClr val="bg1"/>
              </a:solidFill>
              <a:latin typeface="Cambria" panose="02040503050406030204" pitchFamily="18" charset="0"/>
              <a:ea typeface="Cambria" panose="02040503050406030204" pitchFamily="18" charset="0"/>
            </a:endParaRPr>
          </a:p>
          <a:p>
            <a:pPr>
              <a:lnSpc>
                <a:spcPct val="150000"/>
              </a:lnSpc>
            </a:pPr>
            <a:r>
              <a:rPr lang="en-US" b="1" dirty="0" smtClean="0">
                <a:solidFill>
                  <a:schemeClr val="bg1"/>
                </a:solidFill>
                <a:latin typeface="Cambria" panose="02040503050406030204" pitchFamily="18" charset="0"/>
                <a:ea typeface="Cambria" panose="02040503050406030204" pitchFamily="18" charset="0"/>
              </a:rPr>
              <a:t>	</a:t>
            </a:r>
            <a:r>
              <a:rPr lang="uz-Cyrl-UZ" b="1" dirty="0" smtClean="0">
                <a:solidFill>
                  <a:schemeClr val="bg1"/>
                </a:solidFill>
                <a:latin typeface="Cambria" panose="02040503050406030204" pitchFamily="18" charset="0"/>
                <a:ea typeface="Cambria" panose="02040503050406030204" pitchFamily="18" charset="0"/>
              </a:rPr>
              <a:t>БМТнинг </a:t>
            </a:r>
            <a:r>
              <a:rPr lang="uz-Cyrl-UZ" b="1" dirty="0">
                <a:solidFill>
                  <a:schemeClr val="bg1"/>
                </a:solidFill>
                <a:latin typeface="Cambria" panose="02040503050406030204" pitchFamily="18" charset="0"/>
                <a:ea typeface="Cambria" panose="02040503050406030204" pitchFamily="18" charset="0"/>
              </a:rPr>
              <a:t>Коррупцияга қарши конвенцияси (UN Convention against Corruption — UNCAC)</a:t>
            </a:r>
            <a:endParaRPr lang="ru-RU" dirty="0">
              <a:solidFill>
                <a:schemeClr val="bg1"/>
              </a:solidFill>
              <a:latin typeface="Cambria" panose="02040503050406030204" pitchFamily="18" charset="0"/>
              <a:ea typeface="Cambria" panose="02040503050406030204" pitchFamily="18" charset="0"/>
            </a:endParaRPr>
          </a:p>
          <a:p>
            <a:pPr marL="285750" lvl="0" indent="-285750">
              <a:lnSpc>
                <a:spcPct val="150000"/>
              </a:lnSpc>
              <a:buFont typeface="Arial" panose="020B0604020202020204" pitchFamily="34" charset="0"/>
              <a:buChar char="•"/>
            </a:pPr>
            <a:r>
              <a:rPr lang="en-US" dirty="0" smtClean="0">
                <a:solidFill>
                  <a:schemeClr val="bg1"/>
                </a:solidFill>
                <a:latin typeface="Cambria" panose="02040503050406030204" pitchFamily="18" charset="0"/>
                <a:ea typeface="Cambria" panose="02040503050406030204" pitchFamily="18" charset="0"/>
              </a:rPr>
              <a:t>	</a:t>
            </a:r>
            <a:r>
              <a:rPr lang="uz-Cyrl-UZ" dirty="0" smtClean="0">
                <a:solidFill>
                  <a:schemeClr val="bg1"/>
                </a:solidFill>
                <a:latin typeface="Cambria" panose="02040503050406030204" pitchFamily="18" charset="0"/>
                <a:ea typeface="Cambria" panose="02040503050406030204" pitchFamily="18" charset="0"/>
              </a:rPr>
              <a:t>Ўзбекистон </a:t>
            </a:r>
            <a:r>
              <a:rPr lang="uz-Cyrl-UZ" dirty="0">
                <a:solidFill>
                  <a:schemeClr val="bg1"/>
                </a:solidFill>
                <a:latin typeface="Cambria" panose="02040503050406030204" pitchFamily="18" charset="0"/>
                <a:ea typeface="Cambria" panose="02040503050406030204" pitchFamily="18" charset="0"/>
              </a:rPr>
              <a:t>ушбу конвенцияни 2008 йилда ратификация қилган.</a:t>
            </a:r>
            <a:endParaRPr lang="ru-RU" dirty="0">
              <a:solidFill>
                <a:schemeClr val="bg1"/>
              </a:solidFill>
              <a:latin typeface="Cambria" panose="02040503050406030204" pitchFamily="18" charset="0"/>
              <a:ea typeface="Cambria" panose="02040503050406030204" pitchFamily="18" charset="0"/>
            </a:endParaRPr>
          </a:p>
          <a:p>
            <a:pPr marL="285750" lvl="0" indent="-285750">
              <a:lnSpc>
                <a:spcPct val="150000"/>
              </a:lnSpc>
              <a:buFont typeface="Arial" panose="020B0604020202020204" pitchFamily="34" charset="0"/>
              <a:buChar char="•"/>
            </a:pPr>
            <a:r>
              <a:rPr lang="en-US" dirty="0" smtClean="0">
                <a:solidFill>
                  <a:schemeClr val="bg1"/>
                </a:solidFill>
                <a:latin typeface="Cambria" panose="02040503050406030204" pitchFamily="18" charset="0"/>
                <a:ea typeface="Cambria" panose="02040503050406030204" pitchFamily="18" charset="0"/>
              </a:rPr>
              <a:t>	</a:t>
            </a:r>
            <a:r>
              <a:rPr lang="uz-Cyrl-UZ" dirty="0" smtClean="0">
                <a:solidFill>
                  <a:schemeClr val="bg1"/>
                </a:solidFill>
                <a:latin typeface="Cambria" panose="02040503050406030204" pitchFamily="18" charset="0"/>
                <a:ea typeface="Cambria" panose="02040503050406030204" pitchFamily="18" charset="0"/>
              </a:rPr>
              <a:t>Конвенция </a:t>
            </a:r>
            <a:r>
              <a:rPr lang="uz-Cyrl-UZ" dirty="0">
                <a:solidFill>
                  <a:schemeClr val="bg1"/>
                </a:solidFill>
                <a:latin typeface="Cambria" panose="02040503050406030204" pitchFamily="18" charset="0"/>
                <a:ea typeface="Cambria" panose="02040503050406030204" pitchFamily="18" charset="0"/>
              </a:rPr>
              <a:t>5 асосий йўналишни ўз ичига олади:</a:t>
            </a:r>
            <a:endParaRPr lang="ru-RU" dirty="0">
              <a:solidFill>
                <a:schemeClr val="bg1"/>
              </a:solidFill>
              <a:latin typeface="Cambria" panose="02040503050406030204" pitchFamily="18" charset="0"/>
              <a:ea typeface="Cambria" panose="02040503050406030204" pitchFamily="18" charset="0"/>
            </a:endParaRPr>
          </a:p>
          <a:p>
            <a:pPr marL="742950" lvl="1" indent="-285750">
              <a:lnSpc>
                <a:spcPct val="150000"/>
              </a:lnSpc>
              <a:buFont typeface="Arial" panose="020B0604020202020204" pitchFamily="34" charset="0"/>
              <a:buChar char="•"/>
            </a:pPr>
            <a:r>
              <a:rPr lang="uz-Cyrl-UZ" dirty="0">
                <a:solidFill>
                  <a:schemeClr val="bg1"/>
                </a:solidFill>
                <a:latin typeface="Cambria" panose="02040503050406030204" pitchFamily="18" charset="0"/>
                <a:ea typeface="Cambria" panose="02040503050406030204" pitchFamily="18" charset="0"/>
              </a:rPr>
              <a:t>Профилактика</a:t>
            </a:r>
            <a:endParaRPr lang="ru-RU" dirty="0">
              <a:solidFill>
                <a:schemeClr val="bg1"/>
              </a:solidFill>
              <a:latin typeface="Cambria" panose="02040503050406030204" pitchFamily="18" charset="0"/>
              <a:ea typeface="Cambria" panose="02040503050406030204" pitchFamily="18" charset="0"/>
            </a:endParaRPr>
          </a:p>
          <a:p>
            <a:pPr marL="742950" lvl="1" indent="-285750">
              <a:lnSpc>
                <a:spcPct val="150000"/>
              </a:lnSpc>
              <a:buFont typeface="Arial" panose="020B0604020202020204" pitchFamily="34" charset="0"/>
              <a:buChar char="•"/>
            </a:pPr>
            <a:r>
              <a:rPr lang="uz-Cyrl-UZ" dirty="0">
                <a:solidFill>
                  <a:schemeClr val="bg1"/>
                </a:solidFill>
                <a:latin typeface="Cambria" panose="02040503050406030204" pitchFamily="18" charset="0"/>
                <a:ea typeface="Cambria" panose="02040503050406030204" pitchFamily="18" charset="0"/>
              </a:rPr>
              <a:t>Жиноий жавобгарлик</a:t>
            </a:r>
            <a:endParaRPr lang="ru-RU" dirty="0">
              <a:solidFill>
                <a:schemeClr val="bg1"/>
              </a:solidFill>
              <a:latin typeface="Cambria" panose="02040503050406030204" pitchFamily="18" charset="0"/>
              <a:ea typeface="Cambria" panose="02040503050406030204" pitchFamily="18" charset="0"/>
            </a:endParaRPr>
          </a:p>
          <a:p>
            <a:pPr marL="742950" lvl="1" indent="-285750">
              <a:lnSpc>
                <a:spcPct val="150000"/>
              </a:lnSpc>
              <a:buFont typeface="Arial" panose="020B0604020202020204" pitchFamily="34" charset="0"/>
              <a:buChar char="•"/>
            </a:pPr>
            <a:r>
              <a:rPr lang="uz-Cyrl-UZ" dirty="0">
                <a:solidFill>
                  <a:schemeClr val="bg1"/>
                </a:solidFill>
                <a:latin typeface="Cambria" panose="02040503050406030204" pitchFamily="18" charset="0"/>
                <a:ea typeface="Cambria" panose="02040503050406030204" pitchFamily="18" charset="0"/>
              </a:rPr>
              <a:t>Халқаро ҳамкорлик</a:t>
            </a:r>
            <a:endParaRPr lang="ru-RU" dirty="0">
              <a:solidFill>
                <a:schemeClr val="bg1"/>
              </a:solidFill>
              <a:latin typeface="Cambria" panose="02040503050406030204" pitchFamily="18" charset="0"/>
              <a:ea typeface="Cambria" panose="02040503050406030204" pitchFamily="18" charset="0"/>
            </a:endParaRPr>
          </a:p>
          <a:p>
            <a:pPr marL="742950" lvl="1" indent="-285750">
              <a:lnSpc>
                <a:spcPct val="150000"/>
              </a:lnSpc>
              <a:buFont typeface="Arial" panose="020B0604020202020204" pitchFamily="34" charset="0"/>
              <a:buChar char="•"/>
            </a:pPr>
            <a:r>
              <a:rPr lang="uz-Cyrl-UZ" dirty="0">
                <a:solidFill>
                  <a:schemeClr val="bg1"/>
                </a:solidFill>
                <a:latin typeface="Cambria" panose="02040503050406030204" pitchFamily="18" charset="0"/>
                <a:ea typeface="Cambria" panose="02040503050406030204" pitchFamily="18" charset="0"/>
              </a:rPr>
              <a:t>Мулкни қайтариш</a:t>
            </a:r>
            <a:endParaRPr lang="ru-RU" dirty="0">
              <a:solidFill>
                <a:schemeClr val="bg1"/>
              </a:solidFill>
              <a:latin typeface="Cambria" panose="02040503050406030204" pitchFamily="18" charset="0"/>
              <a:ea typeface="Cambria" panose="02040503050406030204" pitchFamily="18" charset="0"/>
            </a:endParaRPr>
          </a:p>
          <a:p>
            <a:pPr marL="742950" lvl="1" indent="-285750">
              <a:lnSpc>
                <a:spcPct val="150000"/>
              </a:lnSpc>
              <a:buFont typeface="Arial" panose="020B0604020202020204" pitchFamily="34" charset="0"/>
              <a:buChar char="•"/>
            </a:pPr>
            <a:r>
              <a:rPr lang="uz-Cyrl-UZ" dirty="0">
                <a:solidFill>
                  <a:schemeClr val="bg1"/>
                </a:solidFill>
                <a:latin typeface="Cambria" panose="02040503050406030204" pitchFamily="18" charset="0"/>
                <a:ea typeface="Cambria" panose="02040503050406030204" pitchFamily="18" charset="0"/>
              </a:rPr>
              <a:t>Техник ёрдам ва ахборот алмашинуви</a:t>
            </a:r>
            <a:endParaRPr lang="ru-RU"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803642892"/>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wipe(up)">
                                      <p:cBhvr>
                                        <p:cTn id="7" dur="500"/>
                                        <p:tgtEl>
                                          <p:spTgt spid="37"/>
                                        </p:tgtEl>
                                      </p:cBhvr>
                                    </p:animEffect>
                                  </p:childTnLst>
                                </p:cTn>
                              </p:par>
                            </p:childTnLst>
                          </p:cTn>
                        </p:par>
                        <p:par>
                          <p:cTn id="8" fill="hold">
                            <p:stCondLst>
                              <p:cond delay="500"/>
                            </p:stCondLst>
                            <p:childTnLst>
                              <p:par>
                                <p:cTn id="9" presetID="22" presetClass="entr" presetSubtype="1" fill="hold" grpId="0" nodeType="afterEffect">
                                  <p:stCondLst>
                                    <p:cond delay="0"/>
                                  </p:stCondLst>
                                  <p:iterate type="wd">
                                    <p:tmPct val="10000"/>
                                  </p:iterate>
                                  <p:childTnLst>
                                    <p:set>
                                      <p:cBhvr>
                                        <p:cTn id="10" dur="1" fill="hold">
                                          <p:stCondLst>
                                            <p:cond delay="0"/>
                                          </p:stCondLst>
                                        </p:cTn>
                                        <p:tgtEl>
                                          <p:spTgt spid="38"/>
                                        </p:tgtEl>
                                        <p:attrNameLst>
                                          <p:attrName>style.visibility</p:attrName>
                                        </p:attrNameLst>
                                      </p:cBhvr>
                                      <p:to>
                                        <p:strVal val="visible"/>
                                      </p:to>
                                    </p:set>
                                    <p:animEffect transition="in" filter="wipe(up)">
                                      <p:cBhvr>
                                        <p:cTn id="11"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8" name="Прямая соединительная линия 7">
            <a:extLst>
              <a:ext uri="{FF2B5EF4-FFF2-40B4-BE49-F238E27FC236}">
                <a16:creationId xmlns:a16="http://schemas.microsoft.com/office/drawing/2014/main" id="{1F3A5853-670A-7C33-1432-A11AD7DC8085}"/>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866B9588-BBC7-5F78-CA12-E4E24CBB231B}"/>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945DCDF5-3B80-B167-69FE-BB85BC4836EF}"/>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EFF8EF3D-CD82-508F-5CA3-8C6C84658B38}"/>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6C3407EC-F08C-F129-BA45-8FE9E82DE146}"/>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C88164FD-CFBF-24D2-1945-7BD64769FF24}"/>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CA0D572C-58C7-3C44-9591-73891F185A51}"/>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329A7BAA-3AB0-06E0-2AF2-335C66448659}"/>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sp>
        <p:nvSpPr>
          <p:cNvPr id="2" name="Прямоугольник 1"/>
          <p:cNvSpPr/>
          <p:nvPr/>
        </p:nvSpPr>
        <p:spPr>
          <a:xfrm>
            <a:off x="687969" y="1539037"/>
            <a:ext cx="10925279" cy="3831818"/>
          </a:xfrm>
          <a:prstGeom prst="rect">
            <a:avLst/>
          </a:prstGeom>
        </p:spPr>
        <p:txBody>
          <a:bodyPr wrap="square">
            <a:spAutoFit/>
          </a:bodyPr>
          <a:lstStyle/>
          <a:p>
            <a:pPr indent="450215" algn="ctr">
              <a:lnSpc>
                <a:spcPct val="150000"/>
              </a:lnSpc>
              <a:spcAft>
                <a:spcPts val="0"/>
              </a:spcAft>
            </a:pPr>
            <a:r>
              <a:rPr lang="uz-Cyrl-UZ" b="1" dirty="0">
                <a:solidFill>
                  <a:schemeClr val="bg1"/>
                </a:solidFill>
                <a:latin typeface="Cambria" panose="02040503050406030204" pitchFamily="18" charset="0"/>
                <a:ea typeface="Cambria" panose="02040503050406030204" pitchFamily="18" charset="0"/>
                <a:cs typeface="Times New Roman" panose="02020603050405020304" pitchFamily="18" charset="0"/>
              </a:rPr>
              <a:t>Хулоса ва таклифлар:</a:t>
            </a:r>
            <a:endParaRPr lang="ru-RU" dirty="0">
              <a:solidFill>
                <a:schemeClr val="bg1"/>
              </a:solidFill>
              <a:latin typeface="Cambria" panose="02040503050406030204" pitchFamily="18" charset="0"/>
              <a:ea typeface="Cambria" panose="02040503050406030204" pitchFamily="18" charset="0"/>
              <a:cs typeface="Times New Roman" panose="02020603050405020304" pitchFamily="18" charset="0"/>
            </a:endParaRPr>
          </a:p>
          <a:p>
            <a:pPr indent="450215" algn="just">
              <a:lnSpc>
                <a:spcPct val="150000"/>
              </a:lnSpc>
              <a:spcAft>
                <a:spcPts val="0"/>
              </a:spcAft>
            </a:pP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Коррупция ҳар қандай мамлакатнинг иқтисодий, ижтимоий ва сиёсий тараққиётига тўсиқ бўлади. Унга қарши кураш нафақат давлат идораларининг, балки бутун жамиятнинг вазифасидир. Шу боис, қуйидагиларни амалга ошириш муҳим:</a:t>
            </a:r>
            <a:endParaRPr lang="ru-RU" dirty="0">
              <a:solidFill>
                <a:schemeClr val="bg1"/>
              </a:solidFill>
              <a:latin typeface="Cambria" panose="02040503050406030204" pitchFamily="18" charset="0"/>
              <a:ea typeface="Cambria" panose="02040503050406030204" pitchFamily="18" charset="0"/>
              <a:cs typeface="Times New Roman" panose="02020603050405020304" pitchFamily="18" charset="0"/>
            </a:endParaRPr>
          </a:p>
          <a:p>
            <a:pPr marL="450215" algn="just">
              <a:lnSpc>
                <a:spcPct val="150000"/>
              </a:lnSpc>
              <a:spcAft>
                <a:spcPts val="0"/>
              </a:spcAft>
            </a:pP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 ёш авлодни ҳуқуқий билимлар ва ҳалоллик руҳида тарбиялаш</a:t>
            </a:r>
            <a:endParaRPr lang="ru-RU" dirty="0">
              <a:solidFill>
                <a:schemeClr val="bg1"/>
              </a:solidFill>
              <a:latin typeface="Cambria" panose="02040503050406030204" pitchFamily="18" charset="0"/>
              <a:ea typeface="Cambria" panose="02040503050406030204" pitchFamily="18" charset="0"/>
              <a:cs typeface="Times New Roman" panose="02020603050405020304" pitchFamily="18" charset="0"/>
            </a:endParaRPr>
          </a:p>
          <a:p>
            <a:pPr marL="450215" algn="just">
              <a:lnSpc>
                <a:spcPct val="150000"/>
              </a:lnSpc>
              <a:spcAft>
                <a:spcPts val="0"/>
              </a:spcAft>
            </a:pP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 давлат харидларида очиқлик ва шаффофликни таъминлаш</a:t>
            </a:r>
            <a:endParaRPr lang="ru-RU" dirty="0">
              <a:solidFill>
                <a:schemeClr val="bg1"/>
              </a:solidFill>
              <a:latin typeface="Cambria" panose="02040503050406030204" pitchFamily="18" charset="0"/>
              <a:ea typeface="Cambria" panose="02040503050406030204" pitchFamily="18" charset="0"/>
              <a:cs typeface="Times New Roman" panose="02020603050405020304" pitchFamily="18" charset="0"/>
            </a:endParaRPr>
          </a:p>
          <a:p>
            <a:pPr marL="450215" algn="just">
              <a:lnSpc>
                <a:spcPct val="150000"/>
              </a:lnSpc>
              <a:spcAft>
                <a:spcPts val="0"/>
              </a:spcAft>
            </a:pP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 ахборот воситалари ва фуқаролик жамиятини коррупцияга қарши кураш жараёнига жалб этиш</a:t>
            </a:r>
            <a:endParaRPr lang="ru-RU" dirty="0">
              <a:solidFill>
                <a:schemeClr val="bg1"/>
              </a:solidFill>
              <a:latin typeface="Cambria" panose="02040503050406030204" pitchFamily="18" charset="0"/>
              <a:ea typeface="Cambria" panose="02040503050406030204" pitchFamily="18" charset="0"/>
              <a:cs typeface="Times New Roman" panose="02020603050405020304" pitchFamily="18" charset="0"/>
            </a:endParaRPr>
          </a:p>
          <a:p>
            <a:pPr indent="450215" algn="just">
              <a:lnSpc>
                <a:spcPct val="150000"/>
              </a:lnSpc>
              <a:spcAft>
                <a:spcPts val="0"/>
              </a:spcAft>
            </a:pP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 </a:t>
            </a:r>
            <a:r>
              <a:rPr lang="uz-Cyrl-UZ"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rPr>
              <a:t>“</a:t>
            </a: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Коррупция – бу миллий хавфсизликка таҳдид, тараққиётнинг кушандасидир. Унга қарши кураш ҳар бир фуқаронинг бурчидир.”</a:t>
            </a:r>
            <a:endParaRPr lang="ru-RU"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726923991"/>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619B643-004A-455C-928A-7D5BE185B000}"/>
              </a:ext>
            </a:extLst>
          </p:cNvPr>
          <p:cNvSpPr txBox="1"/>
          <p:nvPr/>
        </p:nvSpPr>
        <p:spPr>
          <a:xfrm>
            <a:off x="3546646" y="2542502"/>
            <a:ext cx="5184558" cy="1015663"/>
          </a:xfrm>
          <a:prstGeom prst="rect">
            <a:avLst/>
          </a:prstGeom>
          <a:noFill/>
        </p:spPr>
        <p:txBody>
          <a:bodyPr wrap="square" rtlCol="0">
            <a:spAutoFit/>
          </a:bodyPr>
          <a:lstStyle/>
          <a:p>
            <a:pPr algn="ctr"/>
            <a:r>
              <a:rPr lang="uz-Cyrl-UZ" sz="3000" b="1" dirty="0">
                <a:solidFill>
                  <a:schemeClr val="bg1"/>
                </a:solidFill>
                <a:latin typeface="Times New Roman" panose="02020603050405020304" pitchFamily="18" charset="0"/>
                <a:cs typeface="Times New Roman" panose="02020603050405020304" pitchFamily="18" charset="0"/>
              </a:rPr>
              <a:t>Эътиборингиз  учун </a:t>
            </a:r>
          </a:p>
          <a:p>
            <a:pPr algn="ctr"/>
            <a:r>
              <a:rPr lang="uz-Cyrl-UZ" sz="3000" b="1" dirty="0">
                <a:solidFill>
                  <a:schemeClr val="bg1"/>
                </a:solidFill>
                <a:latin typeface="Times New Roman" panose="02020603050405020304" pitchFamily="18" charset="0"/>
                <a:cs typeface="Times New Roman" panose="02020603050405020304" pitchFamily="18" charset="0"/>
              </a:rPr>
              <a:t>рахмат!</a:t>
            </a:r>
            <a:endParaRPr lang="ru-RU" sz="3000" b="1" dirty="0">
              <a:solidFill>
                <a:schemeClr val="bg1"/>
              </a:solidFill>
              <a:latin typeface="Times New Roman" panose="02020603050405020304" pitchFamily="18" charset="0"/>
              <a:cs typeface="Times New Roman" panose="02020603050405020304" pitchFamily="18" charset="0"/>
            </a:endParaRPr>
          </a:p>
        </p:txBody>
      </p:sp>
      <p:sp>
        <p:nvSpPr>
          <p:cNvPr id="6" name="Прямоугольник: скругленные углы 5">
            <a:extLst>
              <a:ext uri="{FF2B5EF4-FFF2-40B4-BE49-F238E27FC236}">
                <a16:creationId xmlns:a16="http://schemas.microsoft.com/office/drawing/2014/main" id="{2F8B4260-793C-BA89-8F81-548329E37300}"/>
              </a:ext>
            </a:extLst>
          </p:cNvPr>
          <p:cNvSpPr/>
          <p:nvPr/>
        </p:nvSpPr>
        <p:spPr>
          <a:xfrm rot="10800000" flipV="1">
            <a:off x="3754603" y="2278654"/>
            <a:ext cx="4768644" cy="1543357"/>
          </a:xfrm>
          <a:prstGeom prst="roundRect">
            <a:avLst>
              <a:gd name="adj" fmla="val 50000"/>
            </a:avLst>
          </a:prstGeom>
          <a:noFill/>
          <a:ln>
            <a:solidFill>
              <a:schemeClr val="bg1"/>
            </a:solid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sp>
      <p:cxnSp>
        <p:nvCxnSpPr>
          <p:cNvPr id="8" name="Прямая соединительная линия 7">
            <a:extLst>
              <a:ext uri="{FF2B5EF4-FFF2-40B4-BE49-F238E27FC236}">
                <a16:creationId xmlns:a16="http://schemas.microsoft.com/office/drawing/2014/main" id="{A66E1B69-4BD5-E86F-7DD1-8105A556DA62}"/>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7864E819-5B27-8647-E7F3-8E578EEA652E}"/>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117E3866-1AF1-9340-7960-DD355550A1F0}"/>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CC8C2A31-364B-0298-16B4-CD5CE3957C78}"/>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079653E5-CCCC-8478-70E9-8F4B879124CD}"/>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74F3B39E-751A-7660-5813-17000BBBDD39}"/>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CFE1D151-4B22-65A2-F92F-F7D99AFD818C}"/>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8D5D979A-D97C-ADAA-1697-F55EBE759941}"/>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345508650"/>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left)">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328571EF-5C91-4582-8455-E2BB1EC25CD1}"/>
              </a:ext>
            </a:extLst>
          </p:cNvPr>
          <p:cNvSpPr/>
          <p:nvPr/>
        </p:nvSpPr>
        <p:spPr>
          <a:xfrm>
            <a:off x="5260064" y="1203356"/>
            <a:ext cx="697117" cy="688063"/>
          </a:xfrm>
          <a:custGeom>
            <a:avLst/>
            <a:gdLst>
              <a:gd name="connsiteX0" fmla="*/ 0 w 660903"/>
              <a:gd name="connsiteY0" fmla="*/ 0 h 679010"/>
              <a:gd name="connsiteX1" fmla="*/ 660903 w 660903"/>
              <a:gd name="connsiteY1" fmla="*/ 0 h 679010"/>
              <a:gd name="connsiteX2" fmla="*/ 660903 w 660903"/>
              <a:gd name="connsiteY2" fmla="*/ 679010 h 679010"/>
              <a:gd name="connsiteX3" fmla="*/ 0 w 660903"/>
              <a:gd name="connsiteY3" fmla="*/ 679010 h 679010"/>
              <a:gd name="connsiteX4" fmla="*/ 0 w 660903"/>
              <a:gd name="connsiteY4" fmla="*/ 0 h 679010"/>
              <a:gd name="connsiteX0" fmla="*/ 0 w 697117"/>
              <a:gd name="connsiteY0" fmla="*/ 0 h 688063"/>
              <a:gd name="connsiteX1" fmla="*/ 660903 w 697117"/>
              <a:gd name="connsiteY1" fmla="*/ 0 h 688063"/>
              <a:gd name="connsiteX2" fmla="*/ 697117 w 697117"/>
              <a:gd name="connsiteY2" fmla="*/ 688063 h 688063"/>
              <a:gd name="connsiteX3" fmla="*/ 0 w 697117"/>
              <a:gd name="connsiteY3" fmla="*/ 679010 h 688063"/>
              <a:gd name="connsiteX4" fmla="*/ 0 w 697117"/>
              <a:gd name="connsiteY4" fmla="*/ 0 h 6880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7117" h="688063">
                <a:moveTo>
                  <a:pt x="0" y="0"/>
                </a:moveTo>
                <a:lnTo>
                  <a:pt x="660903" y="0"/>
                </a:lnTo>
                <a:lnTo>
                  <a:pt x="697117" y="688063"/>
                </a:lnTo>
                <a:lnTo>
                  <a:pt x="0" y="679010"/>
                </a:lnTo>
                <a:lnTo>
                  <a:pt x="0" y="0"/>
                </a:lnTo>
                <a:close/>
              </a:path>
            </a:pathLst>
          </a:cu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6" name="TextBox 15">
            <a:extLst>
              <a:ext uri="{FF2B5EF4-FFF2-40B4-BE49-F238E27FC236}">
                <a16:creationId xmlns:a16="http://schemas.microsoft.com/office/drawing/2014/main" id="{2A714EB8-72F4-4CF5-9DF0-26E85684F475}"/>
              </a:ext>
            </a:extLst>
          </p:cNvPr>
          <p:cNvSpPr txBox="1"/>
          <p:nvPr/>
        </p:nvSpPr>
        <p:spPr>
          <a:xfrm>
            <a:off x="693430" y="1562107"/>
            <a:ext cx="10914358" cy="3600986"/>
          </a:xfrm>
          <a:prstGeom prst="rect">
            <a:avLst/>
          </a:prstGeom>
          <a:noFill/>
        </p:spPr>
        <p:txBody>
          <a:bodyPr wrap="square">
            <a:spAutoFit/>
          </a:bodyPr>
          <a:lstStyle/>
          <a:p>
            <a:pPr algn="just">
              <a:lnSpc>
                <a:spcPct val="150000"/>
              </a:lnSpc>
            </a:pPr>
            <a:r>
              <a:rPr lang="en-US" sz="1900" b="1" dirty="0" smtClean="0">
                <a:solidFill>
                  <a:schemeClr val="bg1"/>
                </a:solidFill>
                <a:latin typeface="Cambria" panose="02040503050406030204" pitchFamily="18" charset="0"/>
                <a:ea typeface="Cambria" panose="02040503050406030204" pitchFamily="18" charset="0"/>
              </a:rPr>
              <a:t>	</a:t>
            </a:r>
            <a:r>
              <a:rPr lang="ru-RU" sz="1900" b="1" dirty="0" smtClean="0">
                <a:solidFill>
                  <a:schemeClr val="bg1"/>
                </a:solidFill>
                <a:latin typeface="Cambria" panose="02040503050406030204" pitchFamily="18" charset="0"/>
                <a:ea typeface="Cambria" panose="02040503050406030204" pitchFamily="18" charset="0"/>
              </a:rPr>
              <a:t>Коррупция </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мансабдор</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шахснинг</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ўз</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хизмат</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вазифаларига</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зид</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равишда</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шахсий</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манфаатларни</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кўзлаб</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ўзга</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шахслар</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томонидан</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тақдим</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этиладиган</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моддий</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ёки</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номоддий</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бойликларни</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қабул</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қилиши</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ёки</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бунинг</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учун</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ҳаракатлар</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қилишидир</a:t>
            </a:r>
            <a:r>
              <a:rPr lang="ru-RU" sz="1900" b="1" dirty="0">
                <a:solidFill>
                  <a:schemeClr val="bg1"/>
                </a:solidFill>
                <a:latin typeface="Cambria" panose="02040503050406030204" pitchFamily="18" charset="0"/>
                <a:ea typeface="Cambria" panose="02040503050406030204" pitchFamily="18" charset="0"/>
              </a:rPr>
              <a:t>.</a:t>
            </a:r>
          </a:p>
          <a:p>
            <a:pPr algn="just">
              <a:lnSpc>
                <a:spcPct val="150000"/>
              </a:lnSpc>
            </a:pPr>
            <a:r>
              <a:rPr lang="en-US" sz="1900" b="1" dirty="0" smtClean="0">
                <a:solidFill>
                  <a:schemeClr val="bg1"/>
                </a:solidFill>
                <a:latin typeface="Cambria" panose="02040503050406030204" pitchFamily="18" charset="0"/>
                <a:ea typeface="Cambria" panose="02040503050406030204" pitchFamily="18" charset="0"/>
              </a:rPr>
              <a:t>	</a:t>
            </a:r>
            <a:r>
              <a:rPr lang="ru-RU" sz="1900" b="1" dirty="0" err="1" smtClean="0">
                <a:solidFill>
                  <a:schemeClr val="bg1"/>
                </a:solidFill>
                <a:latin typeface="Cambria" panose="02040503050406030204" pitchFamily="18" charset="0"/>
                <a:ea typeface="Cambria" panose="02040503050406030204" pitchFamily="18" charset="0"/>
              </a:rPr>
              <a:t>Бирлашган</a:t>
            </a:r>
            <a:r>
              <a:rPr lang="ru-RU" sz="1900" b="1" dirty="0" smtClean="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Миллатлар</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Ташкилоти</a:t>
            </a:r>
            <a:r>
              <a:rPr lang="ru-RU" sz="1900" b="1" dirty="0">
                <a:solidFill>
                  <a:schemeClr val="bg1"/>
                </a:solidFill>
                <a:latin typeface="Cambria" panose="02040503050406030204" pitchFamily="18" charset="0"/>
                <a:ea typeface="Cambria" panose="02040503050406030204" pitchFamily="18" charset="0"/>
              </a:rPr>
              <a:t> Бош </a:t>
            </a:r>
            <a:r>
              <a:rPr lang="ru-RU" sz="1900" b="1" dirty="0" err="1">
                <a:solidFill>
                  <a:schemeClr val="bg1"/>
                </a:solidFill>
                <a:latin typeface="Cambria" panose="02040503050406030204" pitchFamily="18" charset="0"/>
                <a:ea typeface="Cambria" panose="02040503050406030204" pitchFamily="18" charset="0"/>
              </a:rPr>
              <a:t>Ассамблеясининг</a:t>
            </a:r>
            <a:r>
              <a:rPr lang="ru-RU" sz="1900" b="1" dirty="0">
                <a:solidFill>
                  <a:schemeClr val="bg1"/>
                </a:solidFill>
                <a:latin typeface="Cambria" panose="02040503050406030204" pitchFamily="18" charset="0"/>
                <a:ea typeface="Cambria" panose="02040503050406030204" pitchFamily="18" charset="0"/>
              </a:rPr>
              <a:t> 2003 </a:t>
            </a:r>
            <a:r>
              <a:rPr lang="ru-RU" sz="1900" b="1" dirty="0" err="1" smtClean="0">
                <a:solidFill>
                  <a:schemeClr val="bg1"/>
                </a:solidFill>
                <a:latin typeface="Cambria" panose="02040503050406030204" pitchFamily="18" charset="0"/>
                <a:ea typeface="Cambria" panose="02040503050406030204" pitchFamily="18" charset="0"/>
              </a:rPr>
              <a:t>йил</a:t>
            </a:r>
            <a:r>
              <a:rPr lang="en-US" sz="1900" b="1" dirty="0" smtClean="0">
                <a:solidFill>
                  <a:schemeClr val="bg1"/>
                </a:solidFill>
                <a:latin typeface="Cambria" panose="02040503050406030204" pitchFamily="18" charset="0"/>
                <a:ea typeface="Cambria" panose="02040503050406030204" pitchFamily="18" charset="0"/>
              </a:rPr>
              <a:t> </a:t>
            </a:r>
            <a:r>
              <a:rPr lang="ru-RU" sz="1900" b="1" dirty="0" smtClean="0">
                <a:solidFill>
                  <a:schemeClr val="bg1"/>
                </a:solidFill>
                <a:latin typeface="Cambria" panose="02040503050406030204" pitchFamily="18" charset="0"/>
                <a:ea typeface="Cambria" panose="02040503050406030204" pitchFamily="18" charset="0"/>
              </a:rPr>
              <a:t>21 </a:t>
            </a:r>
            <a:r>
              <a:rPr lang="ru-RU" sz="1900" b="1" dirty="0" err="1">
                <a:solidFill>
                  <a:schemeClr val="bg1"/>
                </a:solidFill>
                <a:latin typeface="Cambria" panose="02040503050406030204" pitchFamily="18" charset="0"/>
                <a:ea typeface="Cambria" panose="02040503050406030204" pitchFamily="18" charset="0"/>
              </a:rPr>
              <a:t>ноябрдаги</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резолюциясига</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мувофиқ</a:t>
            </a:r>
            <a:r>
              <a:rPr lang="ru-RU" sz="1900" b="1" dirty="0">
                <a:solidFill>
                  <a:schemeClr val="bg1"/>
                </a:solidFill>
                <a:latin typeface="Cambria" panose="02040503050406030204" pitchFamily="18" charset="0"/>
                <a:ea typeface="Cambria" panose="02040503050406030204" pitchFamily="18" charset="0"/>
              </a:rPr>
              <a:t>, 2004 </a:t>
            </a:r>
            <a:r>
              <a:rPr lang="ru-RU" sz="1900" b="1" dirty="0" err="1">
                <a:solidFill>
                  <a:schemeClr val="bg1"/>
                </a:solidFill>
                <a:latin typeface="Cambria" panose="02040503050406030204" pitchFamily="18" charset="0"/>
                <a:ea typeface="Cambria" panose="02040503050406030204" pitchFamily="18" charset="0"/>
              </a:rPr>
              <a:t>йилдан</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бошлаб</a:t>
            </a:r>
            <a:r>
              <a:rPr lang="ru-RU" sz="1900" b="1" dirty="0">
                <a:solidFill>
                  <a:schemeClr val="bg1"/>
                </a:solidFill>
                <a:latin typeface="Cambria" panose="02040503050406030204" pitchFamily="18" charset="0"/>
                <a:ea typeface="Cambria" panose="02040503050406030204" pitchFamily="18" charset="0"/>
              </a:rPr>
              <a:t> “9 декабрь – </a:t>
            </a:r>
            <a:r>
              <a:rPr lang="ru-RU" sz="1900" b="1" dirty="0" err="1">
                <a:solidFill>
                  <a:schemeClr val="bg1"/>
                </a:solidFill>
                <a:latin typeface="Cambria" panose="02040503050406030204" pitchFamily="18" charset="0"/>
                <a:ea typeface="Cambria" panose="02040503050406030204" pitchFamily="18" charset="0"/>
              </a:rPr>
              <a:t>Бутунжаҳон</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коррупцияга</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қарши</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курашиш</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куни</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сифатида</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нишонланмоқда</a:t>
            </a:r>
            <a:r>
              <a:rPr lang="ru-RU" sz="1900" b="1" dirty="0">
                <a:solidFill>
                  <a:schemeClr val="bg1"/>
                </a:solidFill>
                <a:latin typeface="Cambria" panose="02040503050406030204" pitchFamily="18" charset="0"/>
                <a:ea typeface="Cambria" panose="02040503050406030204" pitchFamily="18" charset="0"/>
              </a:rPr>
              <a:t>. </a:t>
            </a:r>
            <a:endParaRPr lang="en-US" sz="1900" b="1" dirty="0" smtClean="0">
              <a:solidFill>
                <a:schemeClr val="bg1"/>
              </a:solidFill>
              <a:latin typeface="Cambria" panose="02040503050406030204" pitchFamily="18" charset="0"/>
              <a:ea typeface="Cambria" panose="02040503050406030204" pitchFamily="18" charset="0"/>
            </a:endParaRPr>
          </a:p>
          <a:p>
            <a:pPr algn="just">
              <a:lnSpc>
                <a:spcPct val="150000"/>
              </a:lnSpc>
            </a:pPr>
            <a:r>
              <a:rPr lang="en-US" sz="1900" b="1" dirty="0" smtClean="0">
                <a:solidFill>
                  <a:schemeClr val="bg1"/>
                </a:solidFill>
                <a:latin typeface="Cambria" panose="02040503050406030204" pitchFamily="18" charset="0"/>
                <a:ea typeface="Cambria" panose="02040503050406030204" pitchFamily="18" charset="0"/>
              </a:rPr>
              <a:t>	</a:t>
            </a:r>
            <a:r>
              <a:rPr lang="ru-RU" sz="1900" b="1" dirty="0" err="1" smtClean="0">
                <a:solidFill>
                  <a:schemeClr val="bg1"/>
                </a:solidFill>
                <a:latin typeface="Cambria" panose="02040503050406030204" pitchFamily="18" charset="0"/>
                <a:ea typeface="Cambria" panose="02040503050406030204" pitchFamily="18" charset="0"/>
              </a:rPr>
              <a:t>Ўзбекистон</a:t>
            </a:r>
            <a:r>
              <a:rPr lang="ru-RU" sz="1900" b="1" dirty="0" smtClean="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Республикасининг</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Коррупцияга</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қарши</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курашиш</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тўғрисида”ги</a:t>
            </a:r>
            <a:r>
              <a:rPr lang="ru-RU" sz="1900" b="1" dirty="0">
                <a:solidFill>
                  <a:schemeClr val="bg1"/>
                </a:solidFill>
                <a:latin typeface="Cambria" panose="02040503050406030204" pitchFamily="18" charset="0"/>
                <a:ea typeface="Cambria" panose="02040503050406030204" pitchFamily="18" charset="0"/>
              </a:rPr>
              <a:t> </a:t>
            </a:r>
            <a:r>
              <a:rPr lang="en-US" sz="1900" b="1" dirty="0" smtClean="0">
                <a:solidFill>
                  <a:schemeClr val="bg1"/>
                </a:solidFill>
                <a:latin typeface="Cambria" panose="02040503050406030204" pitchFamily="18" charset="0"/>
                <a:ea typeface="Cambria" panose="02040503050406030204" pitchFamily="18" charset="0"/>
              </a:rPr>
              <a:t/>
            </a:r>
            <a:br>
              <a:rPr lang="en-US" sz="1900" b="1" dirty="0" smtClean="0">
                <a:solidFill>
                  <a:schemeClr val="bg1"/>
                </a:solidFill>
                <a:latin typeface="Cambria" panose="02040503050406030204" pitchFamily="18" charset="0"/>
                <a:ea typeface="Cambria" panose="02040503050406030204" pitchFamily="18" charset="0"/>
              </a:rPr>
            </a:br>
            <a:r>
              <a:rPr lang="ru-RU" sz="1900" b="1" dirty="0" smtClean="0">
                <a:solidFill>
                  <a:schemeClr val="bg1"/>
                </a:solidFill>
                <a:latin typeface="Cambria" panose="02040503050406030204" pitchFamily="18" charset="0"/>
                <a:ea typeface="Cambria" panose="02040503050406030204" pitchFamily="18" charset="0"/>
              </a:rPr>
              <a:t>ЎРҚ-419-сон </a:t>
            </a:r>
            <a:r>
              <a:rPr lang="ru-RU" sz="1900" b="1" dirty="0" err="1">
                <a:solidFill>
                  <a:schemeClr val="bg1"/>
                </a:solidFill>
                <a:latin typeface="Cambria" panose="02040503050406030204" pitchFamily="18" charset="0"/>
                <a:ea typeface="Cambria" panose="02040503050406030204" pitchFamily="18" charset="0"/>
              </a:rPr>
              <a:t>Қонуни</a:t>
            </a:r>
            <a:r>
              <a:rPr lang="ru-RU" sz="1900" b="1" dirty="0">
                <a:solidFill>
                  <a:schemeClr val="bg1"/>
                </a:solidFill>
                <a:latin typeface="Cambria" panose="02040503050406030204" pitchFamily="18" charset="0"/>
                <a:ea typeface="Cambria" panose="02040503050406030204" pitchFamily="18" charset="0"/>
              </a:rPr>
              <a:t> 2017 </a:t>
            </a:r>
            <a:r>
              <a:rPr lang="ru-RU" sz="1900" b="1" dirty="0" err="1">
                <a:solidFill>
                  <a:schemeClr val="bg1"/>
                </a:solidFill>
                <a:latin typeface="Cambria" panose="02040503050406030204" pitchFamily="18" charset="0"/>
                <a:ea typeface="Cambria" panose="02040503050406030204" pitchFamily="18" charset="0"/>
              </a:rPr>
              <a:t>йил</a:t>
            </a:r>
            <a:r>
              <a:rPr lang="ru-RU" sz="1900" b="1" dirty="0">
                <a:solidFill>
                  <a:schemeClr val="bg1"/>
                </a:solidFill>
                <a:latin typeface="Cambria" panose="02040503050406030204" pitchFamily="18" charset="0"/>
                <a:ea typeface="Cambria" panose="02040503050406030204" pitchFamily="18" charset="0"/>
              </a:rPr>
              <a:t> 3 </a:t>
            </a:r>
            <a:r>
              <a:rPr lang="ru-RU" sz="1900" b="1" dirty="0" err="1">
                <a:solidFill>
                  <a:schemeClr val="bg1"/>
                </a:solidFill>
                <a:latin typeface="Cambria" panose="02040503050406030204" pitchFamily="18" charset="0"/>
                <a:ea typeface="Cambria" panose="02040503050406030204" pitchFamily="18" charset="0"/>
              </a:rPr>
              <a:t>январда</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қабул</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қилинган</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бўлиб</a:t>
            </a:r>
            <a:r>
              <a:rPr lang="ru-RU" sz="1900" b="1" dirty="0">
                <a:solidFill>
                  <a:schemeClr val="bg1"/>
                </a:solidFill>
                <a:latin typeface="Cambria" panose="02040503050406030204" pitchFamily="18" charset="0"/>
                <a:ea typeface="Cambria" panose="02040503050406030204" pitchFamily="18" charset="0"/>
              </a:rPr>
              <a:t>, </a:t>
            </a:r>
            <a:r>
              <a:rPr lang="ru-RU" sz="1900" b="1" dirty="0" err="1">
                <a:solidFill>
                  <a:schemeClr val="bg1"/>
                </a:solidFill>
                <a:latin typeface="Cambria" panose="02040503050406030204" pitchFamily="18" charset="0"/>
                <a:ea typeface="Cambria" panose="02040503050406030204" pitchFamily="18" charset="0"/>
              </a:rPr>
              <a:t>қонун</a:t>
            </a:r>
            <a:r>
              <a:rPr lang="ru-RU" sz="1900" b="1" dirty="0">
                <a:solidFill>
                  <a:schemeClr val="bg1"/>
                </a:solidFill>
                <a:latin typeface="Cambria" panose="02040503050406030204" pitchFamily="18" charset="0"/>
                <a:ea typeface="Cambria" panose="02040503050406030204" pitchFamily="18" charset="0"/>
              </a:rPr>
              <a:t> 34-моддадан </a:t>
            </a:r>
            <a:r>
              <a:rPr lang="ru-RU" sz="1900" b="1" dirty="0" err="1">
                <a:solidFill>
                  <a:schemeClr val="bg1"/>
                </a:solidFill>
                <a:latin typeface="Cambria" panose="02040503050406030204" pitchFamily="18" charset="0"/>
                <a:ea typeface="Cambria" panose="02040503050406030204" pitchFamily="18" charset="0"/>
              </a:rPr>
              <a:t>иборат</a:t>
            </a:r>
            <a:r>
              <a:rPr lang="ru-RU" sz="1900" b="1" dirty="0">
                <a:solidFill>
                  <a:schemeClr val="bg1"/>
                </a:solidFill>
                <a:latin typeface="Cambria" panose="02040503050406030204" pitchFamily="18" charset="0"/>
                <a:ea typeface="Cambria" panose="02040503050406030204" pitchFamily="18" charset="0"/>
              </a:rPr>
              <a:t>.</a:t>
            </a:r>
          </a:p>
        </p:txBody>
      </p:sp>
      <p:cxnSp>
        <p:nvCxnSpPr>
          <p:cNvPr id="7" name="Прямая соединительная линия 6">
            <a:extLst>
              <a:ext uri="{FF2B5EF4-FFF2-40B4-BE49-F238E27FC236}">
                <a16:creationId xmlns:a16="http://schemas.microsoft.com/office/drawing/2014/main" id="{AF84EB5E-33AC-395D-087D-ACDEDC15F1F0}"/>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8" name="Прямая соединительная линия 7">
            <a:extLst>
              <a:ext uri="{FF2B5EF4-FFF2-40B4-BE49-F238E27FC236}">
                <a16:creationId xmlns:a16="http://schemas.microsoft.com/office/drawing/2014/main" id="{4EFAF965-E0B3-C328-A78B-06109FF49446}"/>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7AAE46AD-96F2-D7F7-A2EA-2E47EAEA750F}"/>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EC694EBF-3DC0-45A6-A051-6259790D7BA8}"/>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AA33C7C8-BDEA-18A5-ADEC-82FFBD14D908}"/>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D726B229-4354-DBE0-9FF5-28EC7CCD7C0A}"/>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2B8F7F56-A3E4-7FF8-6C70-F58245095008}"/>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48A40525-9262-32CD-FD20-AC61FBADB265}"/>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930348447"/>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iterate type="lt">
                                    <p:tmPct val="10000"/>
                                  </p:iterate>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8" name="Прямая соединительная линия 7">
            <a:extLst>
              <a:ext uri="{FF2B5EF4-FFF2-40B4-BE49-F238E27FC236}">
                <a16:creationId xmlns:a16="http://schemas.microsoft.com/office/drawing/2014/main" id="{9E77A265-AD82-8FB6-D55B-7B6DC80B4C08}"/>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B9749B3B-22FC-541E-F713-A1445A41BDF5}"/>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E23434AE-0D73-AA5D-7C12-CFE30F0C39A5}"/>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1CA37BFF-919F-F4A6-A7D6-146658A9E2D9}"/>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7BD2B124-6FA6-C1E8-A949-10E7592BA801}"/>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826DAF78-8625-FA7C-9706-E32EAE1F5B4C}"/>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F25AF5AC-9137-F2FD-EB0A-79327C225E8C}"/>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CEF29D18-8D9D-7389-2769-497A9C4A4978}"/>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sp>
        <p:nvSpPr>
          <p:cNvPr id="3" name="Прямоугольник 2"/>
          <p:cNvSpPr/>
          <p:nvPr/>
        </p:nvSpPr>
        <p:spPr>
          <a:xfrm>
            <a:off x="792314" y="1488931"/>
            <a:ext cx="9010447" cy="923330"/>
          </a:xfrm>
          <a:prstGeom prst="rect">
            <a:avLst/>
          </a:prstGeom>
        </p:spPr>
        <p:txBody>
          <a:bodyPr wrap="square">
            <a:spAutoFit/>
          </a:bodyPr>
          <a:lstStyle/>
          <a:p>
            <a:pPr indent="450215" algn="just">
              <a:lnSpc>
                <a:spcPct val="150000"/>
              </a:lnSpc>
              <a:spcAft>
                <a:spcPts val="0"/>
              </a:spcAft>
            </a:pP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Мазкур қонунинг 4-моддасига кўра коррупцияга қарши курашишнинг </a:t>
            </a:r>
            <a:r>
              <a:rPr lang="uz-Cyrl-UZ" b="1" dirty="0">
                <a:solidFill>
                  <a:schemeClr val="bg1"/>
                </a:solidFill>
                <a:latin typeface="Cambria" panose="02040503050406030204" pitchFamily="18" charset="0"/>
                <a:ea typeface="Cambria" panose="02040503050406030204" pitchFamily="18" charset="0"/>
                <a:cs typeface="Times New Roman" panose="02020603050405020304" pitchFamily="18" charset="0"/>
              </a:rPr>
              <a:t>асосий принциплари </a:t>
            </a: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қуйидагилардан иборат</a:t>
            </a:r>
            <a:r>
              <a:rPr lang="uz-Cyrl-UZ"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rPr>
              <a:t>:</a:t>
            </a:r>
            <a:endParaRPr lang="ru-RU" sz="1400" dirty="0">
              <a:solidFill>
                <a:schemeClr val="bg1"/>
              </a:solidFill>
              <a:latin typeface="Cambria" panose="02040503050406030204" pitchFamily="18" charset="0"/>
              <a:ea typeface="Cambria" panose="02040503050406030204" pitchFamily="18" charset="0"/>
              <a:cs typeface="Times New Roman" panose="02020603050405020304" pitchFamily="18" charset="0"/>
            </a:endParaRPr>
          </a:p>
        </p:txBody>
      </p:sp>
      <p:sp>
        <p:nvSpPr>
          <p:cNvPr id="4" name="Прямоугольник 3"/>
          <p:cNvSpPr/>
          <p:nvPr/>
        </p:nvSpPr>
        <p:spPr>
          <a:xfrm>
            <a:off x="792314" y="2454852"/>
            <a:ext cx="6096000" cy="2734788"/>
          </a:xfrm>
          <a:prstGeom prst="rect">
            <a:avLst/>
          </a:prstGeom>
        </p:spPr>
        <p:txBody>
          <a:bodyPr>
            <a:spAutoFit/>
          </a:bodyPr>
          <a:lstStyle/>
          <a:p>
            <a:pPr marL="285750" indent="-285750" algn="just">
              <a:lnSpc>
                <a:spcPct val="106000"/>
              </a:lnSpc>
              <a:spcAft>
                <a:spcPts val="0"/>
              </a:spcAft>
              <a:buFont typeface="Wingdings" panose="05000000000000000000" pitchFamily="2" charset="2"/>
              <a:buChar char="ü"/>
            </a:pPr>
            <a:r>
              <a:rPr lang="uz-Cyrl-UZ"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rPr>
              <a:t>қонунийлик;</a:t>
            </a:r>
            <a:endParaRPr lang="en-US"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endParaRPr>
          </a:p>
          <a:p>
            <a:pPr marL="285750" indent="-285750" algn="just">
              <a:lnSpc>
                <a:spcPct val="106000"/>
              </a:lnSpc>
              <a:spcAft>
                <a:spcPts val="0"/>
              </a:spcAft>
              <a:buFont typeface="Wingdings" panose="05000000000000000000" pitchFamily="2" charset="2"/>
              <a:buChar char="ü"/>
            </a:pPr>
            <a:r>
              <a:rPr lang="uz-Cyrl-UZ"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rPr>
              <a:t>фуқаролар </a:t>
            </a: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ҳуқуқлари, эркинликлари ва қонуний манфаатларининг </a:t>
            </a:r>
            <a:r>
              <a:rPr lang="uz-Cyrl-UZ"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rPr>
              <a:t>устуворлиги;</a:t>
            </a:r>
            <a:endParaRPr lang="en-US"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endParaRPr>
          </a:p>
          <a:p>
            <a:pPr marL="285750" indent="-285750" algn="just">
              <a:lnSpc>
                <a:spcPct val="106000"/>
              </a:lnSpc>
              <a:spcAft>
                <a:spcPts val="0"/>
              </a:spcAft>
              <a:buFont typeface="Wingdings" panose="05000000000000000000" pitchFamily="2" charset="2"/>
              <a:buChar char="ü"/>
            </a:pPr>
            <a:r>
              <a:rPr lang="uz-Cyrl-UZ"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rPr>
              <a:t>очиқлик </a:t>
            </a: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ва </a:t>
            </a:r>
            <a:r>
              <a:rPr lang="uz-Cyrl-UZ"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rPr>
              <a:t>шаффофлик;</a:t>
            </a:r>
            <a:endParaRPr lang="en-US"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endParaRPr>
          </a:p>
          <a:p>
            <a:pPr marL="285750" indent="-285750" algn="just">
              <a:lnSpc>
                <a:spcPct val="106000"/>
              </a:lnSpc>
              <a:spcAft>
                <a:spcPts val="0"/>
              </a:spcAft>
              <a:buFont typeface="Wingdings" panose="05000000000000000000" pitchFamily="2" charset="2"/>
              <a:buChar char="ü"/>
            </a:pPr>
            <a:r>
              <a:rPr lang="uz-Cyrl-UZ"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rPr>
              <a:t>тизимлилик;</a:t>
            </a:r>
            <a:endParaRPr lang="en-US"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endParaRPr>
          </a:p>
          <a:p>
            <a:pPr marL="285750" indent="-285750" algn="just">
              <a:lnSpc>
                <a:spcPct val="106000"/>
              </a:lnSpc>
              <a:spcAft>
                <a:spcPts val="0"/>
              </a:spcAft>
              <a:buFont typeface="Wingdings" panose="05000000000000000000" pitchFamily="2" charset="2"/>
              <a:buChar char="ü"/>
            </a:pPr>
            <a:r>
              <a:rPr lang="uz-Cyrl-UZ"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rPr>
              <a:t>давлат </a:t>
            </a: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ва фуқаролик жамиятининг </a:t>
            </a:r>
            <a:r>
              <a:rPr lang="uz-Cyrl-UZ"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rPr>
              <a:t>ҳамкорлиги;</a:t>
            </a:r>
            <a:endParaRPr lang="en-US"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endParaRPr>
          </a:p>
          <a:p>
            <a:pPr marL="285750" indent="-285750" algn="just">
              <a:lnSpc>
                <a:spcPct val="106000"/>
              </a:lnSpc>
              <a:spcAft>
                <a:spcPts val="0"/>
              </a:spcAft>
              <a:buFont typeface="Wingdings" panose="05000000000000000000" pitchFamily="2" charset="2"/>
              <a:buChar char="ü"/>
            </a:pPr>
            <a:r>
              <a:rPr lang="uz-Cyrl-UZ"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rPr>
              <a:t>коррупциянинг </a:t>
            </a: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олдини олишга доир чора-тадбирлар </a:t>
            </a:r>
            <a:r>
              <a:rPr lang="uz-Cyrl-UZ"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rPr>
              <a:t>устуворлиги;</a:t>
            </a:r>
            <a:endParaRPr lang="en-US" dirty="0" smtClean="0">
              <a:solidFill>
                <a:schemeClr val="bg1"/>
              </a:solidFill>
              <a:latin typeface="Cambria" panose="02040503050406030204" pitchFamily="18" charset="0"/>
              <a:ea typeface="Cambria" panose="02040503050406030204" pitchFamily="18" charset="0"/>
              <a:cs typeface="Times New Roman" panose="02020603050405020304" pitchFamily="18" charset="0"/>
            </a:endParaRPr>
          </a:p>
          <a:p>
            <a:pPr marL="285750" indent="-285750" algn="just">
              <a:lnSpc>
                <a:spcPct val="106000"/>
              </a:lnSpc>
              <a:spcAft>
                <a:spcPts val="0"/>
              </a:spcAft>
              <a:buFont typeface="Wingdings" panose="05000000000000000000" pitchFamily="2" charset="2"/>
              <a:buChar char="ü"/>
            </a:pPr>
            <a:r>
              <a:rPr lang="uz-Cyrl-UZ" dirty="0" smtClean="0">
                <a:solidFill>
                  <a:schemeClr val="bg1"/>
                </a:solidFill>
                <a:latin typeface="Cambria" panose="02040503050406030204" pitchFamily="18" charset="0"/>
                <a:ea typeface="Cambria" panose="02040503050406030204" pitchFamily="18" charset="0"/>
              </a:rPr>
              <a:t>жавобгарликнинг </a:t>
            </a:r>
            <a:r>
              <a:rPr lang="uz-Cyrl-UZ" dirty="0">
                <a:solidFill>
                  <a:schemeClr val="bg1"/>
                </a:solidFill>
                <a:latin typeface="Cambria" panose="02040503050406030204" pitchFamily="18" charset="0"/>
                <a:ea typeface="Cambria" panose="02040503050406030204" pitchFamily="18" charset="0"/>
              </a:rPr>
              <a:t>муқаррарлиги.</a:t>
            </a:r>
            <a:endParaRPr lang="ru-RU" dirty="0">
              <a:solidFill>
                <a:schemeClr val="bg1"/>
              </a:solidFill>
              <a:latin typeface="Cambria" panose="02040503050406030204" pitchFamily="18" charset="0"/>
              <a:ea typeface="Cambria" panose="02040503050406030204" pitchFamily="18" charset="0"/>
            </a:endParaRPr>
          </a:p>
        </p:txBody>
      </p:sp>
      <p:pic>
        <p:nvPicPr>
          <p:cNvPr id="1026" name="Picture 2" descr="Шавкат Мирзиёев - Shavkat Mirziyoyev - O'zbekiston respublikasi prezidenti  vazifasini bajaruvchi Shavkat Mirziyoyev 22 sentyabr kuni yangi tahrirdagi  «Mehnatni muhofaza qilish to'g'risida» qonunni imzoladi. Qonun loyihasi  2016 yilning 10 martida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46277" y="2184336"/>
            <a:ext cx="4432798" cy="294982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3296824815"/>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150"/>
                            </p:stCondLst>
                            <p:childTnLst>
                              <p:par>
                                <p:cTn id="9" presetID="22" presetClass="entr" presetSubtype="8" fill="hold" grpId="0" nodeType="afterEffect">
                                  <p:stCondLst>
                                    <p:cond delay="0"/>
                                  </p:stCondLst>
                                  <p:iterate type="lt">
                                    <p:tmPct val="10000"/>
                                  </p:iterate>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par>
                                <p:cTn id="12" presetID="22" presetClass="entr" presetSubtype="8" fill="hold" nodeType="with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wipe(left)">
                                      <p:cBhvr>
                                        <p:cTn id="14"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BB31291-4745-AB78-0E73-2E1BDCE0CEDC}"/>
              </a:ext>
            </a:extLst>
          </p:cNvPr>
          <p:cNvSpPr txBox="1"/>
          <p:nvPr/>
        </p:nvSpPr>
        <p:spPr>
          <a:xfrm>
            <a:off x="646222" y="1329070"/>
            <a:ext cx="11234424" cy="4606389"/>
          </a:xfrm>
          <a:prstGeom prst="rect">
            <a:avLst/>
          </a:prstGeom>
          <a:noFill/>
        </p:spPr>
        <p:txBody>
          <a:bodyPr wrap="square">
            <a:spAutoFit/>
          </a:bodyPr>
          <a:lstStyle/>
          <a:p>
            <a:pPr indent="450215" algn="just">
              <a:spcAft>
                <a:spcPts val="800"/>
              </a:spcAft>
            </a:pPr>
            <a:r>
              <a:rPr lang="uz-Cyrl-UZ" sz="2000" dirty="0">
                <a:solidFill>
                  <a:schemeClr val="bg1"/>
                </a:solidFill>
                <a:latin typeface="Cambria" panose="02040503050406030204" pitchFamily="18" charset="0"/>
                <a:ea typeface="Calibri" panose="020F0502020204030204" pitchFamily="34" charset="0"/>
                <a:cs typeface="Times New Roman" panose="02020603050405020304" pitchFamily="18" charset="0"/>
              </a:rPr>
              <a:t>Шунингдек, қонуннинг </a:t>
            </a:r>
            <a:r>
              <a:rPr lang="uz-Cyrl-UZ" sz="2000" b="1" dirty="0">
                <a:solidFill>
                  <a:schemeClr val="bg1"/>
                </a:solidFill>
                <a:latin typeface="Cambria" panose="02040503050406030204" pitchFamily="18" charset="0"/>
                <a:ea typeface="Calibri" panose="020F0502020204030204" pitchFamily="34" charset="0"/>
                <a:cs typeface="Times New Roman" panose="02020603050405020304" pitchFamily="18" charset="0"/>
              </a:rPr>
              <a:t>5-моддасига</a:t>
            </a:r>
            <a:r>
              <a:rPr lang="uz-Cyrl-UZ" sz="2000" dirty="0">
                <a:solidFill>
                  <a:schemeClr val="bg1"/>
                </a:solidFill>
                <a:latin typeface="Cambria" panose="02040503050406030204" pitchFamily="18" charset="0"/>
                <a:ea typeface="Calibri" panose="020F0502020204030204" pitchFamily="34" charset="0"/>
                <a:cs typeface="Times New Roman" panose="02020603050405020304" pitchFamily="18" charset="0"/>
              </a:rPr>
              <a:t> </a:t>
            </a:r>
            <a:r>
              <a:rPr lang="uz-Cyrl-UZ" sz="2000" dirty="0" smtClean="0">
                <a:solidFill>
                  <a:schemeClr val="bg1"/>
                </a:solidFill>
                <a:latin typeface="Cambria" panose="02040503050406030204" pitchFamily="18" charset="0"/>
                <a:ea typeface="Calibri" panose="020F0502020204030204" pitchFamily="34" charset="0"/>
                <a:cs typeface="Times New Roman" panose="02020603050405020304" pitchFamily="18" charset="0"/>
              </a:rPr>
              <a:t>кў</a:t>
            </a:r>
            <a:r>
              <a:rPr lang="ru-RU" sz="2000" dirty="0" smtClean="0">
                <a:solidFill>
                  <a:schemeClr val="bg1"/>
                </a:solidFill>
                <a:latin typeface="Cambria" panose="02040503050406030204" pitchFamily="18" charset="0"/>
                <a:ea typeface="Calibri" panose="020F0502020204030204" pitchFamily="34" charset="0"/>
                <a:cs typeface="Times New Roman" panose="02020603050405020304" pitchFamily="18" charset="0"/>
              </a:rPr>
              <a:t>р</a:t>
            </a:r>
            <a:r>
              <a:rPr lang="uz-Cyrl-UZ" sz="2000" dirty="0" smtClean="0">
                <a:solidFill>
                  <a:schemeClr val="bg1"/>
                </a:solidFill>
                <a:latin typeface="Cambria" panose="02040503050406030204" pitchFamily="18" charset="0"/>
                <a:ea typeface="Calibri" panose="020F0502020204030204" pitchFamily="34" charset="0"/>
                <a:cs typeface="Times New Roman" panose="02020603050405020304" pitchFamily="18" charset="0"/>
              </a:rPr>
              <a:t>а </a:t>
            </a:r>
            <a:r>
              <a:rPr lang="uz-Cyrl-UZ" sz="2000" dirty="0">
                <a:solidFill>
                  <a:schemeClr val="bg1"/>
                </a:solidFill>
                <a:latin typeface="Cambria" panose="02040503050406030204" pitchFamily="18" charset="0"/>
                <a:ea typeface="Calibri" panose="020F0502020204030204" pitchFamily="34" charset="0"/>
                <a:cs typeface="Times New Roman" panose="02020603050405020304" pitchFamily="18" charset="0"/>
              </a:rPr>
              <a:t>коррупцияга қарши курашиш соҳасидаги давлат сиёсатининг асосий йўналишлари қуйидагилардан иборат:</a:t>
            </a:r>
          </a:p>
          <a:p>
            <a:pPr marL="342900" indent="-342900" algn="just">
              <a:spcAft>
                <a:spcPts val="800"/>
              </a:spcAft>
              <a:buFont typeface="Wingdings" panose="05000000000000000000" pitchFamily="2" charset="2"/>
              <a:buChar char="§"/>
            </a:pPr>
            <a:r>
              <a:rPr lang="uz-Cyrl-UZ" sz="2000" dirty="0">
                <a:solidFill>
                  <a:schemeClr val="bg1"/>
                </a:solidFill>
                <a:latin typeface="Cambria" panose="02040503050406030204" pitchFamily="18" charset="0"/>
                <a:ea typeface="Calibri" panose="020F0502020204030204" pitchFamily="34" charset="0"/>
                <a:cs typeface="Times New Roman" panose="02020603050405020304" pitchFamily="18" charset="0"/>
              </a:rPr>
              <a:t>аҳолининг ҳуқуқий онги ва ҳуқуқий маданиятини юксалтириш, жамиятда коррупцияга нисбатан муросасиз муносабатни </a:t>
            </a:r>
            <a:r>
              <a:rPr lang="uz-Cyrl-UZ" sz="2000" dirty="0" smtClean="0">
                <a:solidFill>
                  <a:schemeClr val="bg1"/>
                </a:solidFill>
                <a:latin typeface="Cambria" panose="02040503050406030204" pitchFamily="18" charset="0"/>
                <a:ea typeface="Calibri" panose="020F0502020204030204" pitchFamily="34" charset="0"/>
                <a:cs typeface="Times New Roman" panose="02020603050405020304" pitchFamily="18" charset="0"/>
              </a:rPr>
              <a:t>шакллантириш;</a:t>
            </a:r>
          </a:p>
          <a:p>
            <a:pPr marL="342900" indent="-342900" algn="just">
              <a:spcAft>
                <a:spcPts val="800"/>
              </a:spcAft>
              <a:buFont typeface="Wingdings" panose="05000000000000000000" pitchFamily="2" charset="2"/>
              <a:buChar char="§"/>
            </a:pPr>
            <a:r>
              <a:rPr lang="uz-Cyrl-UZ" sz="2000" dirty="0" smtClean="0">
                <a:solidFill>
                  <a:schemeClr val="bg1"/>
                </a:solidFill>
                <a:latin typeface="Cambria" panose="02040503050406030204" pitchFamily="18" charset="0"/>
                <a:ea typeface="Calibri" panose="020F0502020204030204" pitchFamily="34" charset="0"/>
                <a:cs typeface="Times New Roman" panose="02020603050405020304" pitchFamily="18" charset="0"/>
              </a:rPr>
              <a:t>давлат </a:t>
            </a:r>
            <a:r>
              <a:rPr lang="uz-Cyrl-UZ" sz="2000" dirty="0">
                <a:solidFill>
                  <a:schemeClr val="bg1"/>
                </a:solidFill>
                <a:latin typeface="Cambria" panose="02040503050406030204" pitchFamily="18" charset="0"/>
                <a:ea typeface="Calibri" panose="020F0502020204030204" pitchFamily="34" charset="0"/>
                <a:cs typeface="Times New Roman" panose="02020603050405020304" pitchFamily="18" charset="0"/>
              </a:rPr>
              <a:t>ва жамият ҳаётининг барча соҳаларида коррупциянинг олдини олишга доир чора-тадбирларни амалга </a:t>
            </a:r>
            <a:r>
              <a:rPr lang="uz-Cyrl-UZ" sz="2000" dirty="0" smtClean="0">
                <a:solidFill>
                  <a:schemeClr val="bg1"/>
                </a:solidFill>
                <a:latin typeface="Cambria" panose="02040503050406030204" pitchFamily="18" charset="0"/>
                <a:ea typeface="Calibri" panose="020F0502020204030204" pitchFamily="34" charset="0"/>
                <a:cs typeface="Times New Roman" panose="02020603050405020304" pitchFamily="18" charset="0"/>
              </a:rPr>
              <a:t>ошириш;</a:t>
            </a:r>
          </a:p>
          <a:p>
            <a:pPr marL="342900" indent="-342900" algn="just">
              <a:spcAft>
                <a:spcPts val="800"/>
              </a:spcAft>
              <a:buFont typeface="Wingdings" panose="05000000000000000000" pitchFamily="2" charset="2"/>
              <a:buChar char="§"/>
            </a:pPr>
            <a:r>
              <a:rPr lang="uz-Cyrl-UZ" sz="2000" dirty="0" smtClean="0">
                <a:solidFill>
                  <a:schemeClr val="bg1"/>
                </a:solidFill>
                <a:latin typeface="Cambria" panose="02040503050406030204" pitchFamily="18" charset="0"/>
                <a:ea typeface="Calibri" panose="020F0502020204030204" pitchFamily="34" charset="0"/>
                <a:cs typeface="Times New Roman" panose="02020603050405020304" pitchFamily="18" charset="0"/>
              </a:rPr>
              <a:t>коррупцияга </a:t>
            </a:r>
            <a:r>
              <a:rPr lang="uz-Cyrl-UZ" sz="2000" dirty="0">
                <a:solidFill>
                  <a:schemeClr val="bg1"/>
                </a:solidFill>
                <a:latin typeface="Cambria" panose="02040503050406030204" pitchFamily="18" charset="0"/>
                <a:ea typeface="Calibri" panose="020F0502020204030204" pitchFamily="34" charset="0"/>
                <a:cs typeface="Times New Roman" panose="02020603050405020304" pitchFamily="18" charset="0"/>
              </a:rPr>
              <a:t>оид ҳуқуқбузарликларни ўз вақтида аниқлаш, уларга чек қўйиш, уларнинг оқибатларини, уларга имкон берувчи сабаблар ва шарт-шароитларни бартараф этиш, коррупцияга оид ҳуқуқбузарликларни содир этганлик учун жавобгарликнинг муқаррарлиги принципини </a:t>
            </a:r>
            <a:r>
              <a:rPr lang="uz-Cyrl-UZ" sz="2000" dirty="0" smtClean="0">
                <a:solidFill>
                  <a:schemeClr val="bg1"/>
                </a:solidFill>
                <a:latin typeface="Cambria" panose="02040503050406030204" pitchFamily="18" charset="0"/>
                <a:ea typeface="Calibri" panose="020F0502020204030204" pitchFamily="34" charset="0"/>
                <a:cs typeface="Times New Roman" panose="02020603050405020304" pitchFamily="18" charset="0"/>
              </a:rPr>
              <a:t>таъминлаш.</a:t>
            </a:r>
          </a:p>
          <a:p>
            <a:pPr algn="just">
              <a:spcAft>
                <a:spcPts val="800"/>
              </a:spcAft>
            </a:pPr>
            <a:r>
              <a:rPr lang="uz-Cyrl-UZ" sz="2000" dirty="0">
                <a:solidFill>
                  <a:schemeClr val="bg1"/>
                </a:solidFill>
                <a:latin typeface="Cambria" panose="02040503050406030204" pitchFamily="18" charset="0"/>
                <a:ea typeface="Calibri" panose="020F0502020204030204" pitchFamily="34" charset="0"/>
                <a:cs typeface="Times New Roman" panose="02020603050405020304" pitchFamily="18" charset="0"/>
              </a:rPr>
              <a:t>	</a:t>
            </a:r>
            <a:endParaRPr lang="uz-Cyrl-UZ" sz="2000" dirty="0" smtClean="0">
              <a:solidFill>
                <a:schemeClr val="bg1"/>
              </a:solidFill>
              <a:latin typeface="Cambria" panose="02040503050406030204" pitchFamily="18" charset="0"/>
              <a:ea typeface="Calibri" panose="020F0502020204030204" pitchFamily="34" charset="0"/>
              <a:cs typeface="Times New Roman" panose="02020603050405020304" pitchFamily="18" charset="0"/>
            </a:endParaRPr>
          </a:p>
          <a:p>
            <a:pPr algn="just">
              <a:spcAft>
                <a:spcPts val="800"/>
              </a:spcAft>
            </a:pPr>
            <a:r>
              <a:rPr lang="uz-Cyrl-UZ" sz="2000" dirty="0">
                <a:solidFill>
                  <a:schemeClr val="bg1"/>
                </a:solidFill>
                <a:latin typeface="Cambria" panose="02040503050406030204" pitchFamily="18" charset="0"/>
                <a:ea typeface="Calibri" panose="020F0502020204030204" pitchFamily="34" charset="0"/>
                <a:cs typeface="Times New Roman" panose="02020603050405020304" pitchFamily="18" charset="0"/>
              </a:rPr>
              <a:t>	</a:t>
            </a:r>
            <a:r>
              <a:rPr lang="uz-Cyrl-UZ" sz="2000" dirty="0" smtClean="0">
                <a:solidFill>
                  <a:schemeClr val="bg1"/>
                </a:solidFill>
                <a:latin typeface="Cambria" panose="02040503050406030204" pitchFamily="18" charset="0"/>
                <a:ea typeface="Calibri" panose="020F0502020204030204" pitchFamily="34" charset="0"/>
                <a:cs typeface="Times New Roman" panose="02020603050405020304" pitchFamily="18" charset="0"/>
              </a:rPr>
              <a:t>Қонуннинг </a:t>
            </a:r>
            <a:r>
              <a:rPr lang="uz-Cyrl-UZ" sz="2000" b="1" dirty="0">
                <a:solidFill>
                  <a:schemeClr val="bg1"/>
                </a:solidFill>
                <a:latin typeface="Cambria" panose="02040503050406030204" pitchFamily="18" charset="0"/>
                <a:ea typeface="Calibri" panose="020F0502020204030204" pitchFamily="34" charset="0"/>
                <a:cs typeface="Times New Roman" panose="02020603050405020304" pitchFamily="18" charset="0"/>
              </a:rPr>
              <a:t>6-моддасига</a:t>
            </a:r>
            <a:r>
              <a:rPr lang="uz-Cyrl-UZ" sz="2000" dirty="0">
                <a:solidFill>
                  <a:schemeClr val="bg1"/>
                </a:solidFill>
                <a:latin typeface="Cambria" panose="02040503050406030204" pitchFamily="18" charset="0"/>
                <a:ea typeface="Calibri" panose="020F0502020204030204" pitchFamily="34" charset="0"/>
                <a:cs typeface="Times New Roman" panose="02020603050405020304" pitchFamily="18" charset="0"/>
              </a:rPr>
              <a:t> биноан коррупцияга қарши курашиш соҳасидаги давлат сиёсати давлат дастурлари ва бошқа дастурлар асосида амалга оширилиши мумкин.</a:t>
            </a:r>
          </a:p>
        </p:txBody>
      </p:sp>
      <p:cxnSp>
        <p:nvCxnSpPr>
          <p:cNvPr id="8" name="Прямая соединительная линия 7">
            <a:extLst>
              <a:ext uri="{FF2B5EF4-FFF2-40B4-BE49-F238E27FC236}">
                <a16:creationId xmlns:a16="http://schemas.microsoft.com/office/drawing/2014/main" id="{1F3A5853-670A-7C33-1432-A11AD7DC8085}"/>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866B9588-BBC7-5F78-CA12-E4E24CBB231B}"/>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945DCDF5-3B80-B167-69FE-BB85BC4836EF}"/>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EFF8EF3D-CD82-508F-5CA3-8C6C84658B38}"/>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6C3407EC-F08C-F129-BA45-8FE9E82DE146}"/>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C88164FD-CFBF-24D2-1945-7BD64769FF24}"/>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CA0D572C-58C7-3C44-9591-73891F185A51}"/>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329A7BAA-3AB0-06E0-2AF2-335C66448659}"/>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262640377"/>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BB31291-4745-AB78-0E73-2E1BDCE0CEDC}"/>
              </a:ext>
            </a:extLst>
          </p:cNvPr>
          <p:cNvSpPr txBox="1"/>
          <p:nvPr/>
        </p:nvSpPr>
        <p:spPr>
          <a:xfrm>
            <a:off x="646222" y="1329070"/>
            <a:ext cx="11234424" cy="4606389"/>
          </a:xfrm>
          <a:prstGeom prst="rect">
            <a:avLst/>
          </a:prstGeom>
          <a:noFill/>
        </p:spPr>
        <p:txBody>
          <a:bodyPr wrap="square">
            <a:spAutoFit/>
          </a:bodyPr>
          <a:lstStyle/>
          <a:p>
            <a:pPr indent="450215" algn="just">
              <a:spcAft>
                <a:spcPts val="800"/>
              </a:spcAft>
            </a:pPr>
            <a:r>
              <a:rPr lang="uz-Cyrl-UZ" sz="2000" dirty="0">
                <a:solidFill>
                  <a:schemeClr val="bg1"/>
                </a:solidFill>
                <a:latin typeface="+mj-lt"/>
                <a:ea typeface="Calibri" panose="020F0502020204030204" pitchFamily="34" charset="0"/>
                <a:cs typeface="Times New Roman" panose="02020603050405020304" pitchFamily="18" charset="0"/>
              </a:rPr>
              <a:t>Қонунда коррупцияга қарши курашиш бўйича фаолиятни бевосита амалга оширувчи давлат органлари этиб: </a:t>
            </a:r>
          </a:p>
          <a:p>
            <a:pPr marL="342900" indent="-342900" algn="just">
              <a:spcAft>
                <a:spcPts val="800"/>
              </a:spcAft>
              <a:buFont typeface="Wingdings" panose="05000000000000000000" pitchFamily="2" charset="2"/>
              <a:buChar char="Ø"/>
            </a:pPr>
            <a:r>
              <a:rPr lang="uz-Cyrl-UZ" sz="2000" dirty="0">
                <a:solidFill>
                  <a:schemeClr val="bg1"/>
                </a:solidFill>
                <a:latin typeface="+mj-lt"/>
                <a:ea typeface="Calibri" panose="020F0502020204030204" pitchFamily="34" charset="0"/>
                <a:cs typeface="Times New Roman" panose="02020603050405020304" pitchFamily="18" charset="0"/>
              </a:rPr>
              <a:t>Ўзбекистон Республикаси Коррупцияга қарши курашиш </a:t>
            </a:r>
            <a:r>
              <a:rPr lang="uz-Cyrl-UZ" sz="2000" dirty="0" smtClean="0">
                <a:solidFill>
                  <a:schemeClr val="bg1"/>
                </a:solidFill>
                <a:latin typeface="+mj-lt"/>
                <a:ea typeface="Calibri" panose="020F0502020204030204" pitchFamily="34" charset="0"/>
                <a:cs typeface="Times New Roman" panose="02020603050405020304" pitchFamily="18" charset="0"/>
              </a:rPr>
              <a:t>агентлиги;</a:t>
            </a:r>
          </a:p>
          <a:p>
            <a:pPr marL="342900" indent="-342900" algn="just">
              <a:spcAft>
                <a:spcPts val="800"/>
              </a:spcAft>
              <a:buFont typeface="Wingdings" panose="05000000000000000000" pitchFamily="2" charset="2"/>
              <a:buChar char="Ø"/>
            </a:pPr>
            <a:r>
              <a:rPr lang="uz-Cyrl-UZ" sz="2000" dirty="0" smtClean="0">
                <a:solidFill>
                  <a:schemeClr val="bg1"/>
                </a:solidFill>
                <a:latin typeface="+mj-lt"/>
                <a:ea typeface="Calibri" panose="020F0502020204030204" pitchFamily="34" charset="0"/>
                <a:cs typeface="Times New Roman" panose="02020603050405020304" pitchFamily="18" charset="0"/>
              </a:rPr>
              <a:t>Ўзбекистон </a:t>
            </a:r>
            <a:r>
              <a:rPr lang="uz-Cyrl-UZ" sz="2000" dirty="0">
                <a:solidFill>
                  <a:schemeClr val="bg1"/>
                </a:solidFill>
                <a:latin typeface="+mj-lt"/>
                <a:ea typeface="Calibri" panose="020F0502020204030204" pitchFamily="34" charset="0"/>
                <a:cs typeface="Times New Roman" panose="02020603050405020304" pitchFamily="18" charset="0"/>
              </a:rPr>
              <a:t>Республикаси Бош </a:t>
            </a:r>
            <a:r>
              <a:rPr lang="uz-Cyrl-UZ" sz="2000" dirty="0" smtClean="0">
                <a:solidFill>
                  <a:schemeClr val="bg1"/>
                </a:solidFill>
                <a:latin typeface="+mj-lt"/>
                <a:ea typeface="Calibri" panose="020F0502020204030204" pitchFamily="34" charset="0"/>
                <a:cs typeface="Times New Roman" panose="02020603050405020304" pitchFamily="18" charset="0"/>
              </a:rPr>
              <a:t>прокуратураси;</a:t>
            </a:r>
          </a:p>
          <a:p>
            <a:pPr marL="342900" indent="-342900" algn="just">
              <a:spcAft>
                <a:spcPts val="800"/>
              </a:spcAft>
              <a:buFont typeface="Wingdings" panose="05000000000000000000" pitchFamily="2" charset="2"/>
              <a:buChar char="Ø"/>
            </a:pPr>
            <a:r>
              <a:rPr lang="uz-Cyrl-UZ" sz="2000" dirty="0" smtClean="0">
                <a:solidFill>
                  <a:schemeClr val="bg1"/>
                </a:solidFill>
                <a:latin typeface="+mj-lt"/>
                <a:ea typeface="Calibri" panose="020F0502020204030204" pitchFamily="34" charset="0"/>
                <a:cs typeface="Times New Roman" panose="02020603050405020304" pitchFamily="18" charset="0"/>
              </a:rPr>
              <a:t>Ўзбекистон </a:t>
            </a:r>
            <a:r>
              <a:rPr lang="uz-Cyrl-UZ" sz="2000" dirty="0">
                <a:solidFill>
                  <a:schemeClr val="bg1"/>
                </a:solidFill>
                <a:latin typeface="+mj-lt"/>
                <a:ea typeface="Calibri" panose="020F0502020204030204" pitchFamily="34" charset="0"/>
                <a:cs typeface="Times New Roman" panose="02020603050405020304" pitchFamily="18" charset="0"/>
              </a:rPr>
              <a:t>Республикаси Давлат хавфсизлик </a:t>
            </a:r>
            <a:r>
              <a:rPr lang="uz-Cyrl-UZ" sz="2000" dirty="0" smtClean="0">
                <a:solidFill>
                  <a:schemeClr val="bg1"/>
                </a:solidFill>
                <a:latin typeface="+mj-lt"/>
                <a:ea typeface="Calibri" panose="020F0502020204030204" pitchFamily="34" charset="0"/>
                <a:cs typeface="Times New Roman" panose="02020603050405020304" pitchFamily="18" charset="0"/>
              </a:rPr>
              <a:t>хизмати;</a:t>
            </a:r>
          </a:p>
          <a:p>
            <a:pPr marL="342900" indent="-342900" algn="just">
              <a:spcAft>
                <a:spcPts val="800"/>
              </a:spcAft>
              <a:buFont typeface="Wingdings" panose="05000000000000000000" pitchFamily="2" charset="2"/>
              <a:buChar char="Ø"/>
            </a:pPr>
            <a:r>
              <a:rPr lang="uz-Cyrl-UZ" sz="2000" dirty="0" smtClean="0">
                <a:solidFill>
                  <a:schemeClr val="bg1"/>
                </a:solidFill>
                <a:latin typeface="+mj-lt"/>
                <a:ea typeface="Calibri" panose="020F0502020204030204" pitchFamily="34" charset="0"/>
                <a:cs typeface="Times New Roman" panose="02020603050405020304" pitchFamily="18" charset="0"/>
              </a:rPr>
              <a:t>Ўзбекистон </a:t>
            </a:r>
            <a:r>
              <a:rPr lang="uz-Cyrl-UZ" sz="2000" dirty="0">
                <a:solidFill>
                  <a:schemeClr val="bg1"/>
                </a:solidFill>
                <a:latin typeface="+mj-lt"/>
                <a:ea typeface="Calibri" panose="020F0502020204030204" pitchFamily="34" charset="0"/>
                <a:cs typeface="Times New Roman" panose="02020603050405020304" pitchFamily="18" charset="0"/>
              </a:rPr>
              <a:t>Республикаси Ички ишлар </a:t>
            </a:r>
            <a:r>
              <a:rPr lang="uz-Cyrl-UZ" sz="2000" dirty="0" smtClean="0">
                <a:solidFill>
                  <a:schemeClr val="bg1"/>
                </a:solidFill>
                <a:latin typeface="+mj-lt"/>
                <a:ea typeface="Calibri" panose="020F0502020204030204" pitchFamily="34" charset="0"/>
                <a:cs typeface="Times New Roman" panose="02020603050405020304" pitchFamily="18" charset="0"/>
              </a:rPr>
              <a:t>вазирлиги;</a:t>
            </a:r>
          </a:p>
          <a:p>
            <a:pPr marL="342900" indent="-342900" algn="just">
              <a:spcAft>
                <a:spcPts val="800"/>
              </a:spcAft>
              <a:buFont typeface="Wingdings" panose="05000000000000000000" pitchFamily="2" charset="2"/>
              <a:buChar char="Ø"/>
            </a:pPr>
            <a:r>
              <a:rPr lang="uz-Cyrl-UZ" sz="2000" dirty="0" smtClean="0">
                <a:solidFill>
                  <a:schemeClr val="bg1"/>
                </a:solidFill>
                <a:latin typeface="+mj-lt"/>
                <a:ea typeface="Calibri" panose="020F0502020204030204" pitchFamily="34" charset="0"/>
                <a:cs typeface="Times New Roman" panose="02020603050405020304" pitchFamily="18" charset="0"/>
              </a:rPr>
              <a:t>Ўзбекистон </a:t>
            </a:r>
            <a:r>
              <a:rPr lang="uz-Cyrl-UZ" sz="2000" dirty="0">
                <a:solidFill>
                  <a:schemeClr val="bg1"/>
                </a:solidFill>
                <a:latin typeface="+mj-lt"/>
                <a:ea typeface="Calibri" panose="020F0502020204030204" pitchFamily="34" charset="0"/>
                <a:cs typeface="Times New Roman" panose="02020603050405020304" pitchFamily="18" charset="0"/>
              </a:rPr>
              <a:t>Республикаси Адлия </a:t>
            </a:r>
            <a:r>
              <a:rPr lang="uz-Cyrl-UZ" sz="2000" dirty="0" smtClean="0">
                <a:solidFill>
                  <a:schemeClr val="bg1"/>
                </a:solidFill>
                <a:latin typeface="+mj-lt"/>
                <a:ea typeface="Calibri" panose="020F0502020204030204" pitchFamily="34" charset="0"/>
                <a:cs typeface="Times New Roman" panose="02020603050405020304" pitchFamily="18" charset="0"/>
              </a:rPr>
              <a:t>вазирлиги;</a:t>
            </a:r>
          </a:p>
          <a:p>
            <a:pPr marL="342900" indent="-342900" algn="just">
              <a:spcAft>
                <a:spcPts val="800"/>
              </a:spcAft>
              <a:buFont typeface="Wingdings" panose="05000000000000000000" pitchFamily="2" charset="2"/>
              <a:buChar char="Ø"/>
            </a:pPr>
            <a:r>
              <a:rPr lang="uz-Cyrl-UZ" sz="2000" dirty="0" smtClean="0">
                <a:solidFill>
                  <a:schemeClr val="bg1"/>
                </a:solidFill>
                <a:latin typeface="+mj-lt"/>
                <a:ea typeface="Calibri" panose="020F0502020204030204" pitchFamily="34" charset="0"/>
                <a:cs typeface="Times New Roman" panose="02020603050405020304" pitchFamily="18" charset="0"/>
              </a:rPr>
              <a:t>Ўзбекистон </a:t>
            </a:r>
            <a:r>
              <a:rPr lang="uz-Cyrl-UZ" sz="2000" dirty="0">
                <a:solidFill>
                  <a:schemeClr val="bg1"/>
                </a:solidFill>
                <a:latin typeface="+mj-lt"/>
                <a:ea typeface="Calibri" panose="020F0502020204030204" pitchFamily="34" charset="0"/>
                <a:cs typeface="Times New Roman" panose="02020603050405020304" pitchFamily="18" charset="0"/>
              </a:rPr>
              <a:t>Республикаси Бош прокуратураси ҳузуридаги Иқтисодий жиноятларга қарши курашиш департаменти белгиланган</a:t>
            </a:r>
            <a:r>
              <a:rPr lang="uz-Cyrl-UZ" sz="2000" dirty="0" smtClean="0">
                <a:solidFill>
                  <a:schemeClr val="bg1"/>
                </a:solidFill>
                <a:latin typeface="+mj-lt"/>
                <a:ea typeface="Calibri" panose="020F0502020204030204" pitchFamily="34" charset="0"/>
                <a:cs typeface="Times New Roman" panose="02020603050405020304" pitchFamily="18" charset="0"/>
              </a:rPr>
              <a:t>.</a:t>
            </a:r>
          </a:p>
          <a:p>
            <a:pPr marL="342900" indent="-342900" algn="just">
              <a:spcAft>
                <a:spcPts val="800"/>
              </a:spcAft>
              <a:buFont typeface="Wingdings" panose="05000000000000000000" pitchFamily="2" charset="2"/>
              <a:buChar char="Ø"/>
            </a:pPr>
            <a:endParaRPr lang="uz-Cyrl-UZ" sz="2000" dirty="0">
              <a:solidFill>
                <a:schemeClr val="bg1"/>
              </a:solidFill>
              <a:latin typeface="+mj-lt"/>
              <a:ea typeface="Calibri" panose="020F0502020204030204" pitchFamily="34" charset="0"/>
              <a:cs typeface="Times New Roman" panose="02020603050405020304" pitchFamily="18" charset="0"/>
            </a:endParaRPr>
          </a:p>
          <a:p>
            <a:pPr algn="just">
              <a:spcAft>
                <a:spcPts val="800"/>
              </a:spcAft>
            </a:pPr>
            <a:r>
              <a:rPr lang="uz-Cyrl-UZ" sz="2000" dirty="0" smtClean="0">
                <a:solidFill>
                  <a:schemeClr val="bg1"/>
                </a:solidFill>
                <a:latin typeface="+mj-lt"/>
                <a:ea typeface="Calibri" panose="020F0502020204030204" pitchFamily="34" charset="0"/>
                <a:cs typeface="Times New Roman" panose="02020603050405020304" pitchFamily="18" charset="0"/>
              </a:rPr>
              <a:t>	Коррупцияга </a:t>
            </a:r>
            <a:r>
              <a:rPr lang="uz-Cyrl-UZ" sz="2000" dirty="0">
                <a:solidFill>
                  <a:schemeClr val="bg1"/>
                </a:solidFill>
                <a:latin typeface="+mj-lt"/>
                <a:ea typeface="Calibri" panose="020F0502020204030204" pitchFamily="34" charset="0"/>
                <a:cs typeface="Times New Roman" panose="02020603050405020304" pitchFamily="18" charset="0"/>
              </a:rPr>
              <a:t>қарши курашиш бўйича фаолиятни қонунчиликка мувофиқ бошқа давлат органлари ҳам амалга оширади.</a:t>
            </a:r>
          </a:p>
        </p:txBody>
      </p:sp>
      <p:cxnSp>
        <p:nvCxnSpPr>
          <p:cNvPr id="8" name="Прямая соединительная линия 7">
            <a:extLst>
              <a:ext uri="{FF2B5EF4-FFF2-40B4-BE49-F238E27FC236}">
                <a16:creationId xmlns:a16="http://schemas.microsoft.com/office/drawing/2014/main" id="{1F3A5853-670A-7C33-1432-A11AD7DC8085}"/>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866B9588-BBC7-5F78-CA12-E4E24CBB231B}"/>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945DCDF5-3B80-B167-69FE-BB85BC4836EF}"/>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EFF8EF3D-CD82-508F-5CA3-8C6C84658B38}"/>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6C3407EC-F08C-F129-BA45-8FE9E82DE146}"/>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C88164FD-CFBF-24D2-1945-7BD64769FF24}"/>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CA0D572C-58C7-3C44-9591-73891F185A51}"/>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329A7BAA-3AB0-06E0-2AF2-335C66448659}"/>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513402432"/>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 name="Прямоугольник 22"/>
          <p:cNvSpPr/>
          <p:nvPr/>
        </p:nvSpPr>
        <p:spPr>
          <a:xfrm>
            <a:off x="894735" y="4658240"/>
            <a:ext cx="10864645" cy="923330"/>
          </a:xfrm>
          <a:prstGeom prst="rect">
            <a:avLst/>
          </a:prstGeom>
        </p:spPr>
        <p:txBody>
          <a:bodyPr wrap="square">
            <a:spAutoFit/>
          </a:bodyPr>
          <a:lstStyle/>
          <a:p>
            <a:pPr algn="just"/>
            <a:r>
              <a:rPr lang="en-US" dirty="0" smtClean="0">
                <a:solidFill>
                  <a:schemeClr val="bg1"/>
                </a:solidFill>
                <a:latin typeface="Cambria" panose="02040503050406030204" pitchFamily="18" charset="0"/>
                <a:ea typeface="Cambria" panose="02040503050406030204" pitchFamily="18" charset="0"/>
              </a:rPr>
              <a:t>	</a:t>
            </a:r>
            <a:r>
              <a:rPr lang="ru-RU" dirty="0" err="1" smtClean="0">
                <a:solidFill>
                  <a:schemeClr val="bg1"/>
                </a:solidFill>
                <a:latin typeface="Cambria" panose="02040503050406030204" pitchFamily="18" charset="0"/>
                <a:ea typeface="Cambria" panose="02040503050406030204" pitchFamily="18" charset="0"/>
              </a:rPr>
              <a:t>аҳолининг</a:t>
            </a:r>
            <a:r>
              <a:rPr lang="ru-RU" dirty="0" smtClean="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ҳуқуқий</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онги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ҳуқуқий</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маданиятини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юксалтиришга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жамиятда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коррупцияга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нисбатан</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муросасиз</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муносабатни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шакллантиришга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доир</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чора-тадбирларнинг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ишлаб</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чиқилиши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ҳамда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амалга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оширилишини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ташкил</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этиш</a:t>
            </a:r>
            <a:endParaRPr lang="ru-RU" dirty="0">
              <a:solidFill>
                <a:schemeClr val="bg1"/>
              </a:solidFill>
              <a:latin typeface="Cambria" panose="02040503050406030204" pitchFamily="18" charset="0"/>
              <a:ea typeface="Cambria" panose="02040503050406030204" pitchFamily="18" charset="0"/>
            </a:endParaRPr>
          </a:p>
        </p:txBody>
      </p:sp>
      <p:sp>
        <p:nvSpPr>
          <p:cNvPr id="7" name="Прямоугольник 6"/>
          <p:cNvSpPr/>
          <p:nvPr/>
        </p:nvSpPr>
        <p:spPr>
          <a:xfrm>
            <a:off x="894735" y="3275918"/>
            <a:ext cx="10864645" cy="646331"/>
          </a:xfrm>
          <a:prstGeom prst="rect">
            <a:avLst/>
          </a:prstGeom>
        </p:spPr>
        <p:txBody>
          <a:bodyPr wrap="square">
            <a:spAutoFit/>
          </a:bodyPr>
          <a:lstStyle/>
          <a:p>
            <a:r>
              <a:rPr lang="en-US" dirty="0">
                <a:solidFill>
                  <a:schemeClr val="bg1"/>
                </a:solidFill>
                <a:latin typeface="Cambria" panose="02040503050406030204" pitchFamily="18" charset="0"/>
                <a:ea typeface="Cambria" panose="02040503050406030204" pitchFamily="18" charset="0"/>
              </a:rPr>
              <a:t>	</a:t>
            </a:r>
            <a:r>
              <a:rPr lang="ru-RU" dirty="0" err="1" smtClean="0">
                <a:solidFill>
                  <a:schemeClr val="bg1"/>
                </a:solidFill>
                <a:latin typeface="Cambria" panose="02040503050406030204" pitchFamily="18" charset="0"/>
                <a:ea typeface="Cambria" panose="02040503050406030204" pitchFamily="18" charset="0"/>
              </a:rPr>
              <a:t>коррупцияга</a:t>
            </a:r>
            <a:r>
              <a:rPr lang="ru-RU" dirty="0" smtClean="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қарши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курашиш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соҳасидаги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давлат</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дастурларининг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бошқа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дастурларнинг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ишлаб</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чиқилиши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ҳамда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амалга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оширилишини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ташкил</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этиш</a:t>
            </a:r>
            <a:endParaRPr lang="ru-RU" dirty="0">
              <a:solidFill>
                <a:schemeClr val="bg1"/>
              </a:solidFill>
              <a:latin typeface="Cambria" panose="02040503050406030204" pitchFamily="18" charset="0"/>
              <a:ea typeface="Cambria" panose="02040503050406030204" pitchFamily="18" charset="0"/>
            </a:endParaRPr>
          </a:p>
        </p:txBody>
      </p:sp>
      <p:cxnSp>
        <p:nvCxnSpPr>
          <p:cNvPr id="8" name="Прямая соединительная линия 7">
            <a:extLst>
              <a:ext uri="{FF2B5EF4-FFF2-40B4-BE49-F238E27FC236}">
                <a16:creationId xmlns:a16="http://schemas.microsoft.com/office/drawing/2014/main" id="{1F3A5853-670A-7C33-1432-A11AD7DC8085}"/>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866B9588-BBC7-5F78-CA12-E4E24CBB231B}"/>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945DCDF5-3B80-B167-69FE-BB85BC4836EF}"/>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EFF8EF3D-CD82-508F-5CA3-8C6C84658B38}"/>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6C3407EC-F08C-F129-BA45-8FE9E82DE146}"/>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C88164FD-CFBF-24D2-1945-7BD64769FF24}"/>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CA0D572C-58C7-3C44-9591-73891F185A51}"/>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329A7BAA-3AB0-06E0-2AF2-335C66448659}"/>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sp>
        <p:nvSpPr>
          <p:cNvPr id="3" name="Прямоугольник 2"/>
          <p:cNvSpPr/>
          <p:nvPr/>
        </p:nvSpPr>
        <p:spPr>
          <a:xfrm>
            <a:off x="894735" y="1466151"/>
            <a:ext cx="10864645" cy="1754326"/>
          </a:xfrm>
          <a:prstGeom prst="rect">
            <a:avLst/>
          </a:prstGeom>
        </p:spPr>
        <p:txBody>
          <a:bodyPr wrap="square">
            <a:spAutoFit/>
          </a:bodyPr>
          <a:lstStyle/>
          <a:p>
            <a:pPr algn="just">
              <a:lnSpc>
                <a:spcPct val="150000"/>
              </a:lnSpc>
            </a:pPr>
            <a:r>
              <a:rPr lang="en-US" dirty="0" smtClean="0">
                <a:solidFill>
                  <a:schemeClr val="bg1"/>
                </a:solidFill>
                <a:latin typeface="Cambria" panose="02040503050406030204" pitchFamily="18" charset="0"/>
                <a:ea typeface="Cambria" panose="02040503050406030204" pitchFamily="18" charset="0"/>
              </a:rPr>
              <a:t>	</a:t>
            </a:r>
            <a:r>
              <a:rPr lang="ru-RU" dirty="0" err="1" smtClean="0">
                <a:solidFill>
                  <a:schemeClr val="bg1"/>
                </a:solidFill>
                <a:latin typeface="Cambria" panose="02040503050406030204" pitchFamily="18" charset="0"/>
                <a:ea typeface="Cambria" panose="02040503050406030204" pitchFamily="18" charset="0"/>
              </a:rPr>
              <a:t>Коррупцияга</a:t>
            </a:r>
            <a:r>
              <a:rPr lang="ru-RU" dirty="0" smtClean="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қарши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курашиш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бўйича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фаолиятни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амалга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оширувчи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унда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иштирок</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этувчи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органлар</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ҳамда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ташкилотларнинг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фаолиятини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мувофиқлаштириш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учун</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Ўзбекистон</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Республикасининг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коррупцияга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қарши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курашиш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бўйича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миллий</a:t>
            </a:r>
            <a:r>
              <a:rPr lang="ru-RU" dirty="0">
                <a:solidFill>
                  <a:schemeClr val="bg1"/>
                </a:solidFill>
                <a:latin typeface="Cambria" panose="02040503050406030204" pitchFamily="18" charset="0"/>
                <a:ea typeface="Cambria" panose="02040503050406030204" pitchFamily="18" charset="0"/>
              </a:rPr>
              <a:t> </a:t>
            </a:r>
            <a:r>
              <a:rPr lang="ru-RU" dirty="0" err="1" smtClean="0">
                <a:solidFill>
                  <a:schemeClr val="bg1"/>
                </a:solidFill>
                <a:latin typeface="Cambria" panose="02040503050406030204" pitchFamily="18" charset="0"/>
                <a:ea typeface="Cambria" panose="02040503050406030204" pitchFamily="18" charset="0"/>
              </a:rPr>
              <a:t>кенгаши</a:t>
            </a:r>
            <a:r>
              <a:rPr lang="en-US" dirty="0" smtClean="0">
                <a:solidFill>
                  <a:schemeClr val="bg1"/>
                </a:solidFill>
                <a:latin typeface="Cambria" panose="02040503050406030204" pitchFamily="18" charset="0"/>
                <a:ea typeface="Cambria" panose="02040503050406030204" pitchFamily="18" charset="0"/>
              </a:rPr>
              <a:t> </a:t>
            </a:r>
            <a:r>
              <a:rPr lang="ru-RU" dirty="0" err="1" smtClean="0">
                <a:solidFill>
                  <a:schemeClr val="bg1"/>
                </a:solidFill>
                <a:latin typeface="Cambria" panose="02040503050406030204" pitchFamily="18" charset="0"/>
                <a:ea typeface="Cambria" panose="02040503050406030204" pitchFamily="18" charset="0"/>
              </a:rPr>
              <a:t>ташкил</a:t>
            </a:r>
            <a:r>
              <a:rPr lang="ru-RU" dirty="0" smtClean="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этилган</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бўлиб</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унинг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асосий</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вазифалари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қуйидагилардан</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иборат</a:t>
            </a:r>
            <a:r>
              <a:rPr lang="ru-RU" dirty="0">
                <a:solidFill>
                  <a:schemeClr val="bg1"/>
                </a:solidFill>
                <a:latin typeface="Cambria" panose="02040503050406030204" pitchFamily="18" charset="0"/>
                <a:ea typeface="Cambria" panose="02040503050406030204" pitchFamily="18" charset="0"/>
              </a:rPr>
              <a:t>:</a:t>
            </a:r>
          </a:p>
        </p:txBody>
      </p:sp>
      <p:sp>
        <p:nvSpPr>
          <p:cNvPr id="5" name="Стрелка вправо 4"/>
          <p:cNvSpPr/>
          <p:nvPr/>
        </p:nvSpPr>
        <p:spPr>
          <a:xfrm>
            <a:off x="988142" y="3399621"/>
            <a:ext cx="270387" cy="1994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Стрелка вправо 19"/>
          <p:cNvSpPr/>
          <p:nvPr/>
        </p:nvSpPr>
        <p:spPr>
          <a:xfrm>
            <a:off x="988142" y="4037987"/>
            <a:ext cx="270387" cy="1994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Прямоугольник 20"/>
          <p:cNvSpPr/>
          <p:nvPr/>
        </p:nvSpPr>
        <p:spPr>
          <a:xfrm>
            <a:off x="894735" y="3914284"/>
            <a:ext cx="10864645" cy="646331"/>
          </a:xfrm>
          <a:prstGeom prst="rect">
            <a:avLst/>
          </a:prstGeom>
        </p:spPr>
        <p:txBody>
          <a:bodyPr wrap="square">
            <a:spAutoFit/>
          </a:bodyPr>
          <a:lstStyle/>
          <a:p>
            <a:pPr algn="just"/>
            <a:r>
              <a:rPr lang="en-US" dirty="0" smtClean="0">
                <a:solidFill>
                  <a:schemeClr val="bg1"/>
                </a:solidFill>
                <a:latin typeface="Cambria" panose="02040503050406030204" pitchFamily="18" charset="0"/>
                <a:ea typeface="Cambria" panose="02040503050406030204" pitchFamily="18" charset="0"/>
              </a:rPr>
              <a:t>	</a:t>
            </a:r>
            <a:r>
              <a:rPr lang="ru-RU" dirty="0" err="1" smtClean="0">
                <a:solidFill>
                  <a:schemeClr val="bg1"/>
                </a:solidFill>
                <a:latin typeface="Cambria" panose="02040503050406030204" pitchFamily="18" charset="0"/>
                <a:ea typeface="Cambria" panose="02040503050406030204" pitchFamily="18" charset="0"/>
              </a:rPr>
              <a:t>коррупцияга</a:t>
            </a:r>
            <a:r>
              <a:rPr lang="ru-RU" dirty="0" smtClean="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қарши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курашиш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бўйича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фаолиятни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амалга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оширувчи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унда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иштирок</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этувчи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органлар</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ҳамда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ташкилотларнинг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фаолиятини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мувофиқлаштириш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ҳамкорлигини</a:t>
            </a:r>
            <a:r>
              <a:rPr lang="ru-RU" dirty="0">
                <a:solidFill>
                  <a:schemeClr val="bg1"/>
                </a:solidFill>
                <a:latin typeface="Cambria" panose="02040503050406030204" pitchFamily="18" charset="0"/>
                <a:ea typeface="Cambria" panose="02040503050406030204" pitchFamily="18" charset="0"/>
              </a:rPr>
              <a:t> </a:t>
            </a:r>
            <a:r>
              <a:rPr lang="ru-RU" dirty="0" err="1" smtClean="0">
                <a:solidFill>
                  <a:schemeClr val="bg1"/>
                </a:solidFill>
                <a:latin typeface="Cambria" panose="02040503050406030204" pitchFamily="18" charset="0"/>
                <a:ea typeface="Cambria" panose="02040503050406030204" pitchFamily="18" charset="0"/>
              </a:rPr>
              <a:t>таъминлаш</a:t>
            </a:r>
            <a:endParaRPr lang="ru-RU" dirty="0">
              <a:solidFill>
                <a:schemeClr val="bg1"/>
              </a:solidFill>
              <a:latin typeface="Cambria" panose="02040503050406030204" pitchFamily="18" charset="0"/>
              <a:ea typeface="Cambria" panose="02040503050406030204" pitchFamily="18" charset="0"/>
            </a:endParaRPr>
          </a:p>
        </p:txBody>
      </p:sp>
      <p:sp>
        <p:nvSpPr>
          <p:cNvPr id="22" name="Стрелка вправо 21"/>
          <p:cNvSpPr/>
          <p:nvPr/>
        </p:nvSpPr>
        <p:spPr>
          <a:xfrm>
            <a:off x="988142" y="4781943"/>
            <a:ext cx="270387" cy="1994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667191222"/>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13300"/>
                            </p:stCondLst>
                            <p:childTnLst>
                              <p:par>
                                <p:cTn id="9" presetID="22" presetClass="entr" presetSubtype="8"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childTnLst>
                          </p:cTn>
                        </p:par>
                        <p:par>
                          <p:cTn id="12" fill="hold">
                            <p:stCondLst>
                              <p:cond delay="13800"/>
                            </p:stCondLst>
                            <p:childTnLst>
                              <p:par>
                                <p:cTn id="13" presetID="22" presetClass="entr" presetSubtype="8" fill="hold" grpId="0" nodeType="afterEffect">
                                  <p:stCondLst>
                                    <p:cond delay="0"/>
                                  </p:stCondLst>
                                  <p:iterate type="wd">
                                    <p:tmPct val="10000"/>
                                  </p:iterate>
                                  <p:childTnLst>
                                    <p:set>
                                      <p:cBhvr>
                                        <p:cTn id="14" dur="1" fill="hold">
                                          <p:stCondLst>
                                            <p:cond delay="0"/>
                                          </p:stCondLst>
                                        </p:cTn>
                                        <p:tgtEl>
                                          <p:spTgt spid="7"/>
                                        </p:tgtEl>
                                        <p:attrNameLst>
                                          <p:attrName>style.visibility</p:attrName>
                                        </p:attrNameLst>
                                      </p:cBhvr>
                                      <p:to>
                                        <p:strVal val="visible"/>
                                      </p:to>
                                    </p:set>
                                    <p:animEffect transition="in" filter="wipe(left)">
                                      <p:cBhvr>
                                        <p:cTn id="15" dur="500"/>
                                        <p:tgtEl>
                                          <p:spTgt spid="7"/>
                                        </p:tgtEl>
                                      </p:cBhvr>
                                    </p:animEffect>
                                  </p:childTnLst>
                                </p:cTn>
                              </p:par>
                            </p:childTnLst>
                          </p:cTn>
                        </p:par>
                        <p:par>
                          <p:cTn id="16" fill="hold">
                            <p:stCondLst>
                              <p:cond delay="15050"/>
                            </p:stCondLst>
                            <p:childTnLst>
                              <p:par>
                                <p:cTn id="17" presetID="22" presetClass="entr" presetSubtype="8" fill="hold" grpId="0" nodeType="after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wipe(left)">
                                      <p:cBhvr>
                                        <p:cTn id="19" dur="500"/>
                                        <p:tgtEl>
                                          <p:spTgt spid="20"/>
                                        </p:tgtEl>
                                      </p:cBhvr>
                                    </p:animEffect>
                                  </p:childTnLst>
                                </p:cTn>
                              </p:par>
                            </p:childTnLst>
                          </p:cTn>
                        </p:par>
                        <p:par>
                          <p:cTn id="20" fill="hold">
                            <p:stCondLst>
                              <p:cond delay="15550"/>
                            </p:stCondLst>
                            <p:childTnLst>
                              <p:par>
                                <p:cTn id="21" presetID="22" presetClass="entr" presetSubtype="8" fill="hold" grpId="0" nodeType="afterEffect">
                                  <p:stCondLst>
                                    <p:cond delay="0"/>
                                  </p:stCondLst>
                                  <p:iterate type="wd">
                                    <p:tmPct val="10000"/>
                                  </p:iterate>
                                  <p:childTnLst>
                                    <p:set>
                                      <p:cBhvr>
                                        <p:cTn id="22" dur="1" fill="hold">
                                          <p:stCondLst>
                                            <p:cond delay="0"/>
                                          </p:stCondLst>
                                        </p:cTn>
                                        <p:tgtEl>
                                          <p:spTgt spid="21"/>
                                        </p:tgtEl>
                                        <p:attrNameLst>
                                          <p:attrName>style.visibility</p:attrName>
                                        </p:attrNameLst>
                                      </p:cBhvr>
                                      <p:to>
                                        <p:strVal val="visible"/>
                                      </p:to>
                                    </p:set>
                                    <p:animEffect transition="in" filter="wipe(left)">
                                      <p:cBhvr>
                                        <p:cTn id="23" dur="500"/>
                                        <p:tgtEl>
                                          <p:spTgt spid="21"/>
                                        </p:tgtEl>
                                      </p:cBhvr>
                                    </p:animEffect>
                                  </p:childTnLst>
                                </p:cTn>
                              </p:par>
                            </p:childTnLst>
                          </p:cTn>
                        </p:par>
                        <p:par>
                          <p:cTn id="24" fill="hold">
                            <p:stCondLst>
                              <p:cond delay="16950"/>
                            </p:stCondLst>
                            <p:childTnLst>
                              <p:par>
                                <p:cTn id="25" presetID="22" presetClass="entr" presetSubtype="8" fill="hold" grpId="0" nodeType="after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wipe(left)">
                                      <p:cBhvr>
                                        <p:cTn id="27" dur="500"/>
                                        <p:tgtEl>
                                          <p:spTgt spid="22"/>
                                        </p:tgtEl>
                                      </p:cBhvr>
                                    </p:animEffect>
                                  </p:childTnLst>
                                </p:cTn>
                              </p:par>
                            </p:childTnLst>
                          </p:cTn>
                        </p:par>
                        <p:par>
                          <p:cTn id="28" fill="hold">
                            <p:stCondLst>
                              <p:cond delay="17450"/>
                            </p:stCondLst>
                            <p:childTnLst>
                              <p:par>
                                <p:cTn id="29" presetID="22" presetClass="entr" presetSubtype="8" fill="hold" grpId="0" nodeType="afterEffect">
                                  <p:stCondLst>
                                    <p:cond delay="0"/>
                                  </p:stCondLst>
                                  <p:iterate type="wd">
                                    <p:tmPct val="10000"/>
                                  </p:iterate>
                                  <p:childTnLst>
                                    <p:set>
                                      <p:cBhvr>
                                        <p:cTn id="30" dur="1" fill="hold">
                                          <p:stCondLst>
                                            <p:cond delay="0"/>
                                          </p:stCondLst>
                                        </p:cTn>
                                        <p:tgtEl>
                                          <p:spTgt spid="23"/>
                                        </p:tgtEl>
                                        <p:attrNameLst>
                                          <p:attrName>style.visibility</p:attrName>
                                        </p:attrNameLst>
                                      </p:cBhvr>
                                      <p:to>
                                        <p:strVal val="visible"/>
                                      </p:to>
                                    </p:set>
                                    <p:animEffect transition="in" filter="wipe(left)">
                                      <p:cBhvr>
                                        <p:cTn id="3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7" grpId="0"/>
      <p:bldP spid="3" grpId="0"/>
      <p:bldP spid="5" grpId="0" animBg="1"/>
      <p:bldP spid="20" grpId="0" animBg="1"/>
      <p:bldP spid="21" grpId="0"/>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 name="Прямоугольник 28"/>
          <p:cNvSpPr/>
          <p:nvPr/>
        </p:nvSpPr>
        <p:spPr>
          <a:xfrm>
            <a:off x="816077" y="4650998"/>
            <a:ext cx="10864645" cy="369332"/>
          </a:xfrm>
          <a:prstGeom prst="rect">
            <a:avLst/>
          </a:prstGeom>
        </p:spPr>
        <p:txBody>
          <a:bodyPr wrap="square">
            <a:spAutoFit/>
          </a:bodyPr>
          <a:lstStyle/>
          <a:p>
            <a:pPr algn="just"/>
            <a:r>
              <a:rPr lang="en-US" dirty="0" smtClean="0">
                <a:solidFill>
                  <a:schemeClr val="bg1"/>
                </a:solidFill>
                <a:latin typeface="Cambria" panose="02040503050406030204" pitchFamily="18" charset="0"/>
                <a:ea typeface="Cambria" panose="02040503050406030204" pitchFamily="18" charset="0"/>
              </a:rPr>
              <a:t>	</a:t>
            </a:r>
            <a:r>
              <a:rPr lang="ru-RU" dirty="0" err="1" smtClean="0">
                <a:solidFill>
                  <a:schemeClr val="bg1"/>
                </a:solidFill>
                <a:latin typeface="Cambria" panose="02040503050406030204" pitchFamily="18" charset="0"/>
                <a:ea typeface="Cambria" panose="02040503050406030204" pitchFamily="18" charset="0"/>
              </a:rPr>
              <a:t>ҳудудий</a:t>
            </a:r>
            <a:r>
              <a:rPr lang="ru-RU" dirty="0" smtClean="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кенгашлар</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фаолиятини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мувофиқлаштириш</a:t>
            </a:r>
            <a:endParaRPr lang="ru-RU" dirty="0">
              <a:solidFill>
                <a:schemeClr val="bg1"/>
              </a:solidFill>
              <a:latin typeface="Cambria" panose="02040503050406030204" pitchFamily="18" charset="0"/>
              <a:ea typeface="Cambria" panose="02040503050406030204" pitchFamily="18" charset="0"/>
            </a:endParaRPr>
          </a:p>
        </p:txBody>
      </p:sp>
      <p:sp>
        <p:nvSpPr>
          <p:cNvPr id="27" name="Прямоугольник 26"/>
          <p:cNvSpPr/>
          <p:nvPr/>
        </p:nvSpPr>
        <p:spPr>
          <a:xfrm>
            <a:off x="816077" y="3919874"/>
            <a:ext cx="10864645" cy="646331"/>
          </a:xfrm>
          <a:prstGeom prst="rect">
            <a:avLst/>
          </a:prstGeom>
        </p:spPr>
        <p:txBody>
          <a:bodyPr wrap="square">
            <a:spAutoFit/>
          </a:bodyPr>
          <a:lstStyle/>
          <a:p>
            <a:pPr algn="just"/>
            <a:r>
              <a:rPr lang="en-US" dirty="0" smtClean="0">
                <a:solidFill>
                  <a:schemeClr val="bg1"/>
                </a:solidFill>
                <a:latin typeface="Cambria" panose="02040503050406030204" pitchFamily="18" charset="0"/>
                <a:ea typeface="Cambria" panose="02040503050406030204" pitchFamily="18" charset="0"/>
              </a:rPr>
              <a:t>	</a:t>
            </a:r>
            <a:r>
              <a:rPr lang="ru-RU" dirty="0" err="1" smtClean="0">
                <a:solidFill>
                  <a:schemeClr val="bg1"/>
                </a:solidFill>
                <a:latin typeface="Cambria" panose="02040503050406030204" pitchFamily="18" charset="0"/>
                <a:ea typeface="Cambria" panose="02040503050406030204" pitchFamily="18" charset="0"/>
              </a:rPr>
              <a:t>коррупцияга</a:t>
            </a:r>
            <a:r>
              <a:rPr lang="ru-RU" dirty="0" smtClean="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қарши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курашиш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тўғрисидаги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қонунчиликни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такомиллаштириш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ушбу</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соҳадаги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ишларни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яхшилаш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юзасидан</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таклифлар</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тайёрлаш</a:t>
            </a:r>
            <a:endParaRPr lang="ru-RU" dirty="0">
              <a:solidFill>
                <a:schemeClr val="bg1"/>
              </a:solidFill>
              <a:latin typeface="Cambria" panose="02040503050406030204" pitchFamily="18" charset="0"/>
              <a:ea typeface="Cambria" panose="02040503050406030204" pitchFamily="18" charset="0"/>
            </a:endParaRPr>
          </a:p>
        </p:txBody>
      </p:sp>
      <p:sp>
        <p:nvSpPr>
          <p:cNvPr id="25" name="Прямоугольник 24"/>
          <p:cNvSpPr/>
          <p:nvPr/>
        </p:nvSpPr>
        <p:spPr>
          <a:xfrm>
            <a:off x="816077" y="2911751"/>
            <a:ext cx="10864645" cy="923330"/>
          </a:xfrm>
          <a:prstGeom prst="rect">
            <a:avLst/>
          </a:prstGeom>
        </p:spPr>
        <p:txBody>
          <a:bodyPr wrap="square">
            <a:spAutoFit/>
          </a:bodyPr>
          <a:lstStyle/>
          <a:p>
            <a:pPr algn="just"/>
            <a:r>
              <a:rPr lang="en-US" dirty="0" smtClean="0">
                <a:solidFill>
                  <a:schemeClr val="bg1"/>
                </a:solidFill>
                <a:latin typeface="Cambria" panose="02040503050406030204" pitchFamily="18" charset="0"/>
                <a:ea typeface="Cambria" panose="02040503050406030204" pitchFamily="18" charset="0"/>
              </a:rPr>
              <a:t>	</a:t>
            </a:r>
            <a:r>
              <a:rPr lang="ru-RU" dirty="0" err="1" smtClean="0">
                <a:solidFill>
                  <a:schemeClr val="bg1"/>
                </a:solidFill>
                <a:latin typeface="Cambria" panose="02040503050406030204" pitchFamily="18" charset="0"/>
                <a:ea typeface="Cambria" panose="02040503050406030204" pitchFamily="18" charset="0"/>
              </a:rPr>
              <a:t>коррупцияга</a:t>
            </a:r>
            <a:r>
              <a:rPr lang="ru-RU" dirty="0" smtClean="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қарши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курашиш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бўйича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чора-тадбирлар</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амалга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оширилиши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юзасидан</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мониторингни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амалга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ошириш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ушбу</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соҳадаги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мавжуд</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ташкилий-амалий</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ҳуқуқий</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механизмларнинг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самарадорлигини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баҳолаш</a:t>
            </a:r>
            <a:endParaRPr lang="ru-RU" dirty="0">
              <a:solidFill>
                <a:schemeClr val="bg1"/>
              </a:solidFill>
              <a:latin typeface="Cambria" panose="02040503050406030204" pitchFamily="18" charset="0"/>
              <a:ea typeface="Cambria" panose="02040503050406030204" pitchFamily="18" charset="0"/>
            </a:endParaRPr>
          </a:p>
        </p:txBody>
      </p:sp>
      <p:sp>
        <p:nvSpPr>
          <p:cNvPr id="21" name="Прямоугольник 20"/>
          <p:cNvSpPr/>
          <p:nvPr/>
        </p:nvSpPr>
        <p:spPr>
          <a:xfrm>
            <a:off x="816077" y="2446811"/>
            <a:ext cx="10864645" cy="369332"/>
          </a:xfrm>
          <a:prstGeom prst="rect">
            <a:avLst/>
          </a:prstGeom>
        </p:spPr>
        <p:txBody>
          <a:bodyPr wrap="square">
            <a:spAutoFit/>
          </a:bodyPr>
          <a:lstStyle/>
          <a:p>
            <a:pPr algn="just"/>
            <a:r>
              <a:rPr lang="en-US" dirty="0" smtClean="0">
                <a:solidFill>
                  <a:schemeClr val="bg1"/>
                </a:solidFill>
                <a:latin typeface="Cambria" panose="02040503050406030204" pitchFamily="18" charset="0"/>
                <a:ea typeface="Cambria" panose="02040503050406030204" pitchFamily="18" charset="0"/>
              </a:rPr>
              <a:t>	</a:t>
            </a:r>
            <a:r>
              <a:rPr lang="ru-RU" dirty="0" err="1" smtClean="0">
                <a:solidFill>
                  <a:schemeClr val="bg1"/>
                </a:solidFill>
                <a:latin typeface="Cambria" panose="02040503050406030204" pitchFamily="18" charset="0"/>
                <a:ea typeface="Cambria" panose="02040503050406030204" pitchFamily="18" charset="0"/>
              </a:rPr>
              <a:t>коррупциянинг</a:t>
            </a:r>
            <a:r>
              <a:rPr lang="ru-RU" dirty="0" smtClean="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ҳолати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тенденциялари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тўғрисидаги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ахборотни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йиғиш</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ҳамда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таҳлил</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этиш</a:t>
            </a:r>
            <a:endParaRPr lang="ru-RU" dirty="0">
              <a:solidFill>
                <a:schemeClr val="bg1"/>
              </a:solidFill>
              <a:latin typeface="Cambria" panose="02040503050406030204" pitchFamily="18" charset="0"/>
              <a:ea typeface="Cambria" panose="02040503050406030204" pitchFamily="18" charset="0"/>
            </a:endParaRPr>
          </a:p>
        </p:txBody>
      </p:sp>
      <p:sp>
        <p:nvSpPr>
          <p:cNvPr id="7" name="Прямоугольник 6"/>
          <p:cNvSpPr/>
          <p:nvPr/>
        </p:nvSpPr>
        <p:spPr>
          <a:xfrm>
            <a:off x="816077" y="1432496"/>
            <a:ext cx="10864645" cy="923330"/>
          </a:xfrm>
          <a:prstGeom prst="rect">
            <a:avLst/>
          </a:prstGeom>
        </p:spPr>
        <p:txBody>
          <a:bodyPr wrap="square">
            <a:spAutoFit/>
          </a:bodyPr>
          <a:lstStyle/>
          <a:p>
            <a:pPr algn="just"/>
            <a:r>
              <a:rPr lang="en-US" dirty="0" smtClean="0">
                <a:solidFill>
                  <a:schemeClr val="bg1"/>
                </a:solidFill>
                <a:latin typeface="Cambria" panose="02040503050406030204" pitchFamily="18" charset="0"/>
                <a:ea typeface="Cambria" panose="02040503050406030204" pitchFamily="18" charset="0"/>
              </a:rPr>
              <a:t>	</a:t>
            </a:r>
            <a:r>
              <a:rPr lang="ru-RU" dirty="0" err="1" smtClean="0">
                <a:solidFill>
                  <a:schemeClr val="bg1"/>
                </a:solidFill>
                <a:latin typeface="Cambria" panose="02040503050406030204" pitchFamily="18" charset="0"/>
                <a:ea typeface="Cambria" panose="02040503050406030204" pitchFamily="18" charset="0"/>
              </a:rPr>
              <a:t>коррупцияга</a:t>
            </a:r>
            <a:r>
              <a:rPr lang="ru-RU" dirty="0" smtClean="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оид</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ҳуқуқбузарликларнинг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олдини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олишга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уларни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аниқлашга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уларга</a:t>
            </a:r>
            <a:r>
              <a:rPr lang="ru-RU" dirty="0">
                <a:solidFill>
                  <a:schemeClr val="bg1"/>
                </a:solidFill>
                <a:latin typeface="Cambria" panose="02040503050406030204" pitchFamily="18" charset="0"/>
                <a:ea typeface="Cambria" panose="02040503050406030204" pitchFamily="18" charset="0"/>
              </a:rPr>
              <a:t> чек </a:t>
            </a:r>
            <a:r>
              <a:rPr lang="ru-RU" dirty="0" err="1">
                <a:solidFill>
                  <a:schemeClr val="bg1"/>
                </a:solidFill>
                <a:latin typeface="Cambria" panose="02040503050406030204" pitchFamily="18" charset="0"/>
                <a:ea typeface="Cambria" panose="02040503050406030204" pitchFamily="18" charset="0"/>
              </a:rPr>
              <a:t>қўйишга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уларнинг</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оқибатларини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шунингдек</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уларга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имкон</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берувчи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сабаблар</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ва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шарт-шароитларни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бартараф</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этишга</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доир</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чора-тадбирлар</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самарадорлиги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оширилишини</a:t>
            </a:r>
            <a:r>
              <a:rPr lang="ru-RU" dirty="0">
                <a:solidFill>
                  <a:schemeClr val="bg1"/>
                </a:solidFill>
                <a:latin typeface="Cambria" panose="02040503050406030204" pitchFamily="18" charset="0"/>
                <a:ea typeface="Cambria" panose="02040503050406030204" pitchFamily="18" charset="0"/>
              </a:rPr>
              <a:t> </a:t>
            </a:r>
            <a:r>
              <a:rPr lang="ru-RU" dirty="0" err="1">
                <a:solidFill>
                  <a:schemeClr val="bg1"/>
                </a:solidFill>
                <a:latin typeface="Cambria" panose="02040503050406030204" pitchFamily="18" charset="0"/>
                <a:ea typeface="Cambria" panose="02040503050406030204" pitchFamily="18" charset="0"/>
              </a:rPr>
              <a:t>таъминлаш</a:t>
            </a:r>
            <a:endParaRPr lang="ru-RU" dirty="0">
              <a:solidFill>
                <a:schemeClr val="bg1"/>
              </a:solidFill>
              <a:latin typeface="Cambria" panose="02040503050406030204" pitchFamily="18" charset="0"/>
              <a:ea typeface="Cambria" panose="02040503050406030204" pitchFamily="18" charset="0"/>
            </a:endParaRPr>
          </a:p>
        </p:txBody>
      </p:sp>
      <p:cxnSp>
        <p:nvCxnSpPr>
          <p:cNvPr id="8" name="Прямая соединительная линия 7">
            <a:extLst>
              <a:ext uri="{FF2B5EF4-FFF2-40B4-BE49-F238E27FC236}">
                <a16:creationId xmlns:a16="http://schemas.microsoft.com/office/drawing/2014/main" id="{1F3A5853-670A-7C33-1432-A11AD7DC8085}"/>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866B9588-BBC7-5F78-CA12-E4E24CBB231B}"/>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945DCDF5-3B80-B167-69FE-BB85BC4836EF}"/>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EFF8EF3D-CD82-508F-5CA3-8C6C84658B38}"/>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6C3407EC-F08C-F129-BA45-8FE9E82DE146}"/>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C88164FD-CFBF-24D2-1945-7BD64769FF24}"/>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CA0D572C-58C7-3C44-9591-73891F185A51}"/>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329A7BAA-3AB0-06E0-2AF2-335C66448659}"/>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sp>
        <p:nvSpPr>
          <p:cNvPr id="5" name="Стрелка вправо 4"/>
          <p:cNvSpPr/>
          <p:nvPr/>
        </p:nvSpPr>
        <p:spPr>
          <a:xfrm>
            <a:off x="909484" y="1556199"/>
            <a:ext cx="270387" cy="1994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Стрелка вправо 19"/>
          <p:cNvSpPr/>
          <p:nvPr/>
        </p:nvSpPr>
        <p:spPr>
          <a:xfrm>
            <a:off x="909484" y="2570514"/>
            <a:ext cx="270387" cy="1994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4" name="Стрелка вправо 23"/>
          <p:cNvSpPr/>
          <p:nvPr/>
        </p:nvSpPr>
        <p:spPr>
          <a:xfrm>
            <a:off x="909484" y="3035454"/>
            <a:ext cx="270387" cy="1994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Стрелка вправо 25"/>
          <p:cNvSpPr/>
          <p:nvPr/>
        </p:nvSpPr>
        <p:spPr>
          <a:xfrm>
            <a:off x="909484" y="4043577"/>
            <a:ext cx="270387" cy="1994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Стрелка вправо 27"/>
          <p:cNvSpPr/>
          <p:nvPr/>
        </p:nvSpPr>
        <p:spPr>
          <a:xfrm>
            <a:off x="909484" y="4774701"/>
            <a:ext cx="270387" cy="1994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Прямоугольник 5"/>
          <p:cNvSpPr/>
          <p:nvPr/>
        </p:nvSpPr>
        <p:spPr>
          <a:xfrm>
            <a:off x="850553" y="5303201"/>
            <a:ext cx="388248" cy="923330"/>
          </a:xfrm>
          <a:prstGeom prst="rect">
            <a:avLst/>
          </a:prstGeom>
          <a:noFill/>
        </p:spPr>
        <p:txBody>
          <a:bodyPr wrap="none" lIns="91440" tIns="45720" rIns="91440" bIns="45720">
            <a:spAutoFit/>
          </a:bodyPr>
          <a:lstStyle/>
          <a:p>
            <a:pPr algn="ctr"/>
            <a:r>
              <a:rPr lang="en-US" sz="5400" dirty="0" smtClean="0">
                <a:ln w="0"/>
                <a:solidFill>
                  <a:schemeClr val="accent1"/>
                </a:solidFill>
                <a:effectLst>
                  <a:outerShdw blurRad="38100" dist="25400" dir="5400000" algn="ctr" rotWithShape="0">
                    <a:srgbClr val="6E747A">
                      <a:alpha val="43000"/>
                    </a:srgbClr>
                  </a:outerShdw>
                </a:effectLst>
              </a:rPr>
              <a:t>!</a:t>
            </a:r>
            <a:endParaRPr lang="ru-RU" sz="5400" dirty="0">
              <a:ln w="0"/>
              <a:solidFill>
                <a:schemeClr val="accent1"/>
              </a:solidFill>
              <a:effectLst>
                <a:outerShdw blurRad="38100" dist="25400" dir="5400000" algn="ctr" rotWithShape="0">
                  <a:srgbClr val="6E747A">
                    <a:alpha val="43000"/>
                  </a:srgbClr>
                </a:outerShdw>
              </a:effectLst>
            </a:endParaRPr>
          </a:p>
        </p:txBody>
      </p:sp>
      <p:sp>
        <p:nvSpPr>
          <p:cNvPr id="17" name="Прямоугольник 16"/>
          <p:cNvSpPr/>
          <p:nvPr/>
        </p:nvSpPr>
        <p:spPr>
          <a:xfrm>
            <a:off x="1289634" y="5417277"/>
            <a:ext cx="10391088" cy="923330"/>
          </a:xfrm>
          <a:prstGeom prst="rect">
            <a:avLst/>
          </a:prstGeom>
        </p:spPr>
        <p:txBody>
          <a:bodyPr wrap="square">
            <a:spAutoFit/>
          </a:bodyPr>
          <a:lstStyle/>
          <a:p>
            <a:pPr>
              <a:lnSpc>
                <a:spcPct val="150000"/>
              </a:lnSpc>
            </a:pPr>
            <a:r>
              <a:rPr lang="ru-RU" b="1" dirty="0" err="1">
                <a:solidFill>
                  <a:schemeClr val="bg1"/>
                </a:solidFill>
                <a:latin typeface="Cambria" panose="02040503050406030204" pitchFamily="18" charset="0"/>
                <a:ea typeface="Cambria" panose="02040503050406030204" pitchFamily="18" charset="0"/>
              </a:rPr>
              <a:t>Ўзбекистон</a:t>
            </a:r>
            <a:r>
              <a:rPr lang="ru-RU" b="1" dirty="0">
                <a:solidFill>
                  <a:schemeClr val="bg1"/>
                </a:solidFill>
                <a:latin typeface="Cambria" panose="02040503050406030204" pitchFamily="18" charset="0"/>
                <a:ea typeface="Cambria" panose="02040503050406030204" pitchFamily="18" charset="0"/>
              </a:rPr>
              <a:t> </a:t>
            </a:r>
            <a:r>
              <a:rPr lang="ru-RU" b="1" dirty="0" err="1">
                <a:solidFill>
                  <a:schemeClr val="bg1"/>
                </a:solidFill>
                <a:latin typeface="Cambria" panose="02040503050406030204" pitchFamily="18" charset="0"/>
                <a:ea typeface="Cambria" panose="02040503050406030204" pitchFamily="18" charset="0"/>
              </a:rPr>
              <a:t>Республикаси</a:t>
            </a:r>
            <a:r>
              <a:rPr lang="ru-RU" b="1" dirty="0">
                <a:solidFill>
                  <a:schemeClr val="bg1"/>
                </a:solidFill>
                <a:latin typeface="Cambria" panose="02040503050406030204" pitchFamily="18" charset="0"/>
                <a:ea typeface="Cambria" panose="02040503050406030204" pitchFamily="18" charset="0"/>
              </a:rPr>
              <a:t> </a:t>
            </a:r>
            <a:r>
              <a:rPr lang="ru-RU" b="1" dirty="0" err="1">
                <a:solidFill>
                  <a:schemeClr val="bg1"/>
                </a:solidFill>
                <a:latin typeface="Cambria" panose="02040503050406030204" pitchFamily="18" charset="0"/>
                <a:ea typeface="Cambria" panose="02040503050406030204" pitchFamily="18" charset="0"/>
              </a:rPr>
              <a:t>Коррупцияга</a:t>
            </a:r>
            <a:r>
              <a:rPr lang="ru-RU" b="1" dirty="0">
                <a:solidFill>
                  <a:schemeClr val="bg1"/>
                </a:solidFill>
                <a:latin typeface="Cambria" panose="02040503050406030204" pitchFamily="18" charset="0"/>
                <a:ea typeface="Cambria" panose="02040503050406030204" pitchFamily="18" charset="0"/>
              </a:rPr>
              <a:t> </a:t>
            </a:r>
            <a:r>
              <a:rPr lang="ru-RU" b="1" dirty="0" err="1">
                <a:solidFill>
                  <a:schemeClr val="bg1"/>
                </a:solidFill>
                <a:latin typeface="Cambria" panose="02040503050406030204" pitchFamily="18" charset="0"/>
                <a:ea typeface="Cambria" panose="02040503050406030204" pitchFamily="18" charset="0"/>
              </a:rPr>
              <a:t>қарши</a:t>
            </a:r>
            <a:r>
              <a:rPr lang="ru-RU" b="1" dirty="0">
                <a:solidFill>
                  <a:schemeClr val="bg1"/>
                </a:solidFill>
                <a:latin typeface="Cambria" panose="02040503050406030204" pitchFamily="18" charset="0"/>
                <a:ea typeface="Cambria" panose="02040503050406030204" pitchFamily="18" charset="0"/>
              </a:rPr>
              <a:t> </a:t>
            </a:r>
            <a:r>
              <a:rPr lang="ru-RU" b="1" dirty="0" err="1">
                <a:solidFill>
                  <a:schemeClr val="bg1"/>
                </a:solidFill>
                <a:latin typeface="Cambria" panose="02040503050406030204" pitchFamily="18" charset="0"/>
                <a:ea typeface="Cambria" panose="02040503050406030204" pitchFamily="18" charset="0"/>
              </a:rPr>
              <a:t>курашиш</a:t>
            </a:r>
            <a:r>
              <a:rPr lang="ru-RU" b="1" dirty="0">
                <a:solidFill>
                  <a:schemeClr val="bg1"/>
                </a:solidFill>
                <a:latin typeface="Cambria" panose="02040503050406030204" pitchFamily="18" charset="0"/>
                <a:ea typeface="Cambria" panose="02040503050406030204" pitchFamily="18" charset="0"/>
              </a:rPr>
              <a:t> </a:t>
            </a:r>
            <a:r>
              <a:rPr lang="ru-RU" b="1" dirty="0" err="1">
                <a:solidFill>
                  <a:schemeClr val="bg1"/>
                </a:solidFill>
                <a:latin typeface="Cambria" panose="02040503050406030204" pitchFamily="18" charset="0"/>
                <a:ea typeface="Cambria" panose="02040503050406030204" pitchFamily="18" charset="0"/>
              </a:rPr>
              <a:t>агентлиги</a:t>
            </a:r>
            <a:r>
              <a:rPr lang="ru-RU" b="1" dirty="0">
                <a:solidFill>
                  <a:schemeClr val="bg1"/>
                </a:solidFill>
                <a:latin typeface="Cambria" panose="02040503050406030204" pitchFamily="18" charset="0"/>
                <a:ea typeface="Cambria" panose="02040503050406030204" pitchFamily="18" charset="0"/>
              </a:rPr>
              <a:t> </a:t>
            </a:r>
            <a:r>
              <a:rPr lang="ru-RU" b="1" dirty="0" err="1">
                <a:solidFill>
                  <a:schemeClr val="bg1"/>
                </a:solidFill>
                <a:latin typeface="Cambria" panose="02040503050406030204" pitchFamily="18" charset="0"/>
                <a:ea typeface="Cambria" panose="02040503050406030204" pitchFamily="18" charset="0"/>
              </a:rPr>
              <a:t>Миллий</a:t>
            </a:r>
            <a:r>
              <a:rPr lang="ru-RU" b="1" dirty="0">
                <a:solidFill>
                  <a:schemeClr val="bg1"/>
                </a:solidFill>
                <a:latin typeface="Cambria" panose="02040503050406030204" pitchFamily="18" charset="0"/>
                <a:ea typeface="Cambria" panose="02040503050406030204" pitchFamily="18" charset="0"/>
              </a:rPr>
              <a:t> </a:t>
            </a:r>
            <a:r>
              <a:rPr lang="ru-RU" b="1" dirty="0" err="1">
                <a:solidFill>
                  <a:schemeClr val="bg1"/>
                </a:solidFill>
                <a:latin typeface="Cambria" panose="02040503050406030204" pitchFamily="18" charset="0"/>
                <a:ea typeface="Cambria" panose="02040503050406030204" pitchFamily="18" charset="0"/>
              </a:rPr>
              <a:t>кенгашнинг</a:t>
            </a:r>
            <a:r>
              <a:rPr lang="ru-RU" b="1" dirty="0">
                <a:solidFill>
                  <a:schemeClr val="bg1"/>
                </a:solidFill>
                <a:latin typeface="Cambria" panose="02040503050406030204" pitchFamily="18" charset="0"/>
                <a:ea typeface="Cambria" panose="02040503050406030204" pitchFamily="18" charset="0"/>
              </a:rPr>
              <a:t> </a:t>
            </a:r>
            <a:r>
              <a:rPr lang="ru-RU" b="1" dirty="0" err="1">
                <a:solidFill>
                  <a:schemeClr val="bg1"/>
                </a:solidFill>
                <a:latin typeface="Cambria" panose="02040503050406030204" pitchFamily="18" charset="0"/>
                <a:ea typeface="Cambria" panose="02040503050406030204" pitchFamily="18" charset="0"/>
              </a:rPr>
              <a:t>ишчи</a:t>
            </a:r>
            <a:r>
              <a:rPr lang="ru-RU" b="1" dirty="0">
                <a:solidFill>
                  <a:schemeClr val="bg1"/>
                </a:solidFill>
                <a:latin typeface="Cambria" panose="02040503050406030204" pitchFamily="18" charset="0"/>
                <a:ea typeface="Cambria" panose="02040503050406030204" pitchFamily="18" charset="0"/>
              </a:rPr>
              <a:t> </a:t>
            </a:r>
            <a:r>
              <a:rPr lang="ru-RU" b="1" dirty="0" err="1">
                <a:solidFill>
                  <a:schemeClr val="bg1"/>
                </a:solidFill>
                <a:latin typeface="Cambria" panose="02040503050406030204" pitchFamily="18" charset="0"/>
                <a:ea typeface="Cambria" panose="02040503050406030204" pitchFamily="18" charset="0"/>
              </a:rPr>
              <a:t>органидир</a:t>
            </a:r>
            <a:r>
              <a:rPr lang="ru-RU" b="1" dirty="0">
                <a:solidFill>
                  <a:schemeClr val="bg1"/>
                </a:solidFill>
                <a:latin typeface="Cambria" panose="02040503050406030204" pitchFamily="18" charset="0"/>
                <a:ea typeface="Cambria" panose="02040503050406030204" pitchFamily="18" charset="0"/>
              </a:rPr>
              <a:t>.</a:t>
            </a:r>
          </a:p>
        </p:txBody>
      </p:sp>
    </p:spTree>
    <p:extLst>
      <p:ext uri="{BB962C8B-B14F-4D97-AF65-F5344CB8AC3E}">
        <p14:creationId xmlns:p14="http://schemas.microsoft.com/office/powerpoint/2010/main" val="62509529"/>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iterate type="wd">
                                    <p:tmPct val="10000"/>
                                  </p:iterate>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childTnLst>
                          </p:cTn>
                        </p:par>
                        <p:par>
                          <p:cTn id="12" fill="hold">
                            <p:stCondLst>
                              <p:cond delay="2450"/>
                            </p:stCondLst>
                            <p:childTnLst>
                              <p:par>
                                <p:cTn id="13" presetID="22" presetClass="entr" presetSubtype="8" fill="hold" grpId="0" nodeType="after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wipe(left)">
                                      <p:cBhvr>
                                        <p:cTn id="15" dur="500"/>
                                        <p:tgtEl>
                                          <p:spTgt spid="20"/>
                                        </p:tgtEl>
                                      </p:cBhvr>
                                    </p:animEffect>
                                  </p:childTnLst>
                                </p:cTn>
                              </p:par>
                            </p:childTnLst>
                          </p:cTn>
                        </p:par>
                        <p:par>
                          <p:cTn id="16" fill="hold">
                            <p:stCondLst>
                              <p:cond delay="2950"/>
                            </p:stCondLst>
                            <p:childTnLst>
                              <p:par>
                                <p:cTn id="17" presetID="22" presetClass="entr" presetSubtype="8" fill="hold" grpId="0" nodeType="afterEffect">
                                  <p:stCondLst>
                                    <p:cond delay="0"/>
                                  </p:stCondLst>
                                  <p:iterate type="wd">
                                    <p:tmPct val="10000"/>
                                  </p:iterate>
                                  <p:childTnLst>
                                    <p:set>
                                      <p:cBhvr>
                                        <p:cTn id="18" dur="1" fill="hold">
                                          <p:stCondLst>
                                            <p:cond delay="0"/>
                                          </p:stCondLst>
                                        </p:cTn>
                                        <p:tgtEl>
                                          <p:spTgt spid="21"/>
                                        </p:tgtEl>
                                        <p:attrNameLst>
                                          <p:attrName>style.visibility</p:attrName>
                                        </p:attrNameLst>
                                      </p:cBhvr>
                                      <p:to>
                                        <p:strVal val="visible"/>
                                      </p:to>
                                    </p:set>
                                    <p:animEffect transition="in" filter="wipe(left)">
                                      <p:cBhvr>
                                        <p:cTn id="19" dur="500"/>
                                        <p:tgtEl>
                                          <p:spTgt spid="21"/>
                                        </p:tgtEl>
                                      </p:cBhvr>
                                    </p:animEffect>
                                  </p:childTnLst>
                                </p:cTn>
                              </p:par>
                            </p:childTnLst>
                          </p:cTn>
                        </p:par>
                        <p:par>
                          <p:cTn id="20" fill="hold">
                            <p:stCondLst>
                              <p:cond delay="3900"/>
                            </p:stCondLst>
                            <p:childTnLst>
                              <p:par>
                                <p:cTn id="21" presetID="22" presetClass="entr" presetSubtype="8" fill="hold" grpId="0" nodeType="after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wipe(left)">
                                      <p:cBhvr>
                                        <p:cTn id="23" dur="500"/>
                                        <p:tgtEl>
                                          <p:spTgt spid="24"/>
                                        </p:tgtEl>
                                      </p:cBhvr>
                                    </p:animEffect>
                                  </p:childTnLst>
                                </p:cTn>
                              </p:par>
                            </p:childTnLst>
                          </p:cTn>
                        </p:par>
                        <p:par>
                          <p:cTn id="24" fill="hold">
                            <p:stCondLst>
                              <p:cond delay="4400"/>
                            </p:stCondLst>
                            <p:childTnLst>
                              <p:par>
                                <p:cTn id="25" presetID="22" presetClass="entr" presetSubtype="8" fill="hold" grpId="0" nodeType="afterEffect">
                                  <p:stCondLst>
                                    <p:cond delay="0"/>
                                  </p:stCondLst>
                                  <p:iterate type="wd">
                                    <p:tmPct val="10000"/>
                                  </p:iterate>
                                  <p:childTnLst>
                                    <p:set>
                                      <p:cBhvr>
                                        <p:cTn id="26" dur="1" fill="hold">
                                          <p:stCondLst>
                                            <p:cond delay="0"/>
                                          </p:stCondLst>
                                        </p:cTn>
                                        <p:tgtEl>
                                          <p:spTgt spid="25"/>
                                        </p:tgtEl>
                                        <p:attrNameLst>
                                          <p:attrName>style.visibility</p:attrName>
                                        </p:attrNameLst>
                                      </p:cBhvr>
                                      <p:to>
                                        <p:strVal val="visible"/>
                                      </p:to>
                                    </p:set>
                                    <p:animEffect transition="in" filter="wipe(left)">
                                      <p:cBhvr>
                                        <p:cTn id="27" dur="500"/>
                                        <p:tgtEl>
                                          <p:spTgt spid="25"/>
                                        </p:tgtEl>
                                      </p:cBhvr>
                                    </p:animEffect>
                                  </p:childTnLst>
                                </p:cTn>
                              </p:par>
                            </p:childTnLst>
                          </p:cTn>
                        </p:par>
                        <p:par>
                          <p:cTn id="28" fill="hold">
                            <p:stCondLst>
                              <p:cond delay="5900"/>
                            </p:stCondLst>
                            <p:childTnLst>
                              <p:par>
                                <p:cTn id="29" presetID="22" presetClass="entr" presetSubtype="8" fill="hold" grpId="0" nodeType="after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wipe(left)">
                                      <p:cBhvr>
                                        <p:cTn id="31" dur="500"/>
                                        <p:tgtEl>
                                          <p:spTgt spid="26"/>
                                        </p:tgtEl>
                                      </p:cBhvr>
                                    </p:animEffect>
                                  </p:childTnLst>
                                </p:cTn>
                              </p:par>
                            </p:childTnLst>
                          </p:cTn>
                        </p:par>
                        <p:par>
                          <p:cTn id="32" fill="hold">
                            <p:stCondLst>
                              <p:cond delay="6400"/>
                            </p:stCondLst>
                            <p:childTnLst>
                              <p:par>
                                <p:cTn id="33" presetID="22" presetClass="entr" presetSubtype="8" fill="hold" grpId="0" nodeType="afterEffect">
                                  <p:stCondLst>
                                    <p:cond delay="0"/>
                                  </p:stCondLst>
                                  <p:iterate type="wd">
                                    <p:tmPct val="10000"/>
                                  </p:iterate>
                                  <p:childTnLst>
                                    <p:set>
                                      <p:cBhvr>
                                        <p:cTn id="34" dur="1" fill="hold">
                                          <p:stCondLst>
                                            <p:cond delay="0"/>
                                          </p:stCondLst>
                                        </p:cTn>
                                        <p:tgtEl>
                                          <p:spTgt spid="27"/>
                                        </p:tgtEl>
                                        <p:attrNameLst>
                                          <p:attrName>style.visibility</p:attrName>
                                        </p:attrNameLst>
                                      </p:cBhvr>
                                      <p:to>
                                        <p:strVal val="visible"/>
                                      </p:to>
                                    </p:set>
                                    <p:animEffect transition="in" filter="wipe(left)">
                                      <p:cBhvr>
                                        <p:cTn id="35" dur="500"/>
                                        <p:tgtEl>
                                          <p:spTgt spid="27"/>
                                        </p:tgtEl>
                                      </p:cBhvr>
                                    </p:animEffect>
                                  </p:childTnLst>
                                </p:cTn>
                              </p:par>
                            </p:childTnLst>
                          </p:cTn>
                        </p:par>
                        <p:par>
                          <p:cTn id="36" fill="hold">
                            <p:stCondLst>
                              <p:cond delay="7550"/>
                            </p:stCondLst>
                            <p:childTnLst>
                              <p:par>
                                <p:cTn id="37" presetID="22" presetClass="entr" presetSubtype="8" fill="hold" grpId="0" nodeType="afterEffect">
                                  <p:stCondLst>
                                    <p:cond delay="0"/>
                                  </p:stCondLst>
                                  <p:childTnLst>
                                    <p:set>
                                      <p:cBhvr>
                                        <p:cTn id="38" dur="1" fill="hold">
                                          <p:stCondLst>
                                            <p:cond delay="0"/>
                                          </p:stCondLst>
                                        </p:cTn>
                                        <p:tgtEl>
                                          <p:spTgt spid="28"/>
                                        </p:tgtEl>
                                        <p:attrNameLst>
                                          <p:attrName>style.visibility</p:attrName>
                                        </p:attrNameLst>
                                      </p:cBhvr>
                                      <p:to>
                                        <p:strVal val="visible"/>
                                      </p:to>
                                    </p:set>
                                    <p:animEffect transition="in" filter="wipe(left)">
                                      <p:cBhvr>
                                        <p:cTn id="39" dur="500"/>
                                        <p:tgtEl>
                                          <p:spTgt spid="28"/>
                                        </p:tgtEl>
                                      </p:cBhvr>
                                    </p:animEffect>
                                  </p:childTnLst>
                                </p:cTn>
                              </p:par>
                            </p:childTnLst>
                          </p:cTn>
                        </p:par>
                        <p:par>
                          <p:cTn id="40" fill="hold">
                            <p:stCondLst>
                              <p:cond delay="8050"/>
                            </p:stCondLst>
                            <p:childTnLst>
                              <p:par>
                                <p:cTn id="41" presetID="22" presetClass="entr" presetSubtype="8" fill="hold" grpId="0" nodeType="afterEffect">
                                  <p:stCondLst>
                                    <p:cond delay="0"/>
                                  </p:stCondLst>
                                  <p:iterate type="wd">
                                    <p:tmPct val="10000"/>
                                  </p:iterate>
                                  <p:childTnLst>
                                    <p:set>
                                      <p:cBhvr>
                                        <p:cTn id="42" dur="1" fill="hold">
                                          <p:stCondLst>
                                            <p:cond delay="0"/>
                                          </p:stCondLst>
                                        </p:cTn>
                                        <p:tgtEl>
                                          <p:spTgt spid="29"/>
                                        </p:tgtEl>
                                        <p:attrNameLst>
                                          <p:attrName>style.visibility</p:attrName>
                                        </p:attrNameLst>
                                      </p:cBhvr>
                                      <p:to>
                                        <p:strVal val="visible"/>
                                      </p:to>
                                    </p:set>
                                    <p:animEffect transition="in" filter="wipe(left)">
                                      <p:cBhvr>
                                        <p:cTn id="43" dur="500"/>
                                        <p:tgtEl>
                                          <p:spTgt spid="29"/>
                                        </p:tgtEl>
                                      </p:cBhvr>
                                    </p:animEffect>
                                  </p:childTnLst>
                                </p:cTn>
                              </p:par>
                            </p:childTnLst>
                          </p:cTn>
                        </p:par>
                        <p:par>
                          <p:cTn id="44" fill="hold">
                            <p:stCondLst>
                              <p:cond delay="8700"/>
                            </p:stCondLst>
                            <p:childTnLst>
                              <p:par>
                                <p:cTn id="45" presetID="22" presetClass="entr" presetSubtype="1" fill="hold" grpId="0" nodeType="after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wipe(up)">
                                      <p:cBhvr>
                                        <p:cTn id="47" dur="500"/>
                                        <p:tgtEl>
                                          <p:spTgt spid="6"/>
                                        </p:tgtEl>
                                      </p:cBhvr>
                                    </p:animEffect>
                                  </p:childTnLst>
                                </p:cTn>
                              </p:par>
                            </p:childTnLst>
                          </p:cTn>
                        </p:par>
                        <p:par>
                          <p:cTn id="48" fill="hold">
                            <p:stCondLst>
                              <p:cond delay="9200"/>
                            </p:stCondLst>
                            <p:childTnLst>
                              <p:par>
                                <p:cTn id="49" presetID="22" presetClass="entr" presetSubtype="8" fill="hold" grpId="0" nodeType="afterEffect">
                                  <p:stCondLst>
                                    <p:cond delay="0"/>
                                  </p:stCondLst>
                                  <p:iterate type="wd">
                                    <p:tmPct val="10000"/>
                                  </p:iterate>
                                  <p:childTnLst>
                                    <p:set>
                                      <p:cBhvr>
                                        <p:cTn id="50" dur="1" fill="hold">
                                          <p:stCondLst>
                                            <p:cond delay="0"/>
                                          </p:stCondLst>
                                        </p:cTn>
                                        <p:tgtEl>
                                          <p:spTgt spid="17"/>
                                        </p:tgtEl>
                                        <p:attrNameLst>
                                          <p:attrName>style.visibility</p:attrName>
                                        </p:attrNameLst>
                                      </p:cBhvr>
                                      <p:to>
                                        <p:strVal val="visible"/>
                                      </p:to>
                                    </p:set>
                                    <p:animEffect transition="in" filter="wipe(left)">
                                      <p:cBhvr>
                                        <p:cTn id="51"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27" grpId="0"/>
      <p:bldP spid="25" grpId="0"/>
      <p:bldP spid="21" grpId="0"/>
      <p:bldP spid="7" grpId="0"/>
      <p:bldP spid="5" grpId="0" animBg="1"/>
      <p:bldP spid="20" grpId="0" animBg="1"/>
      <p:bldP spid="24" grpId="0" animBg="1"/>
      <p:bldP spid="26" grpId="0" animBg="1"/>
      <p:bldP spid="28" grpId="0" animBg="1"/>
      <p:bldP spid="6" grpId="0"/>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8" name="Прямая соединительная линия 7">
            <a:extLst>
              <a:ext uri="{FF2B5EF4-FFF2-40B4-BE49-F238E27FC236}">
                <a16:creationId xmlns:a16="http://schemas.microsoft.com/office/drawing/2014/main" id="{1F3A5853-670A-7C33-1432-A11AD7DC8085}"/>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866B9588-BBC7-5F78-CA12-E4E24CBB231B}"/>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945DCDF5-3B80-B167-69FE-BB85BC4836EF}"/>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EFF8EF3D-CD82-508F-5CA3-8C6C84658B38}"/>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6C3407EC-F08C-F129-BA45-8FE9E82DE146}"/>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C88164FD-CFBF-24D2-1945-7BD64769FF24}"/>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CA0D572C-58C7-3C44-9591-73891F185A51}"/>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329A7BAA-3AB0-06E0-2AF2-335C66448659}"/>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sp>
        <p:nvSpPr>
          <p:cNvPr id="2" name="Прямоугольник 1"/>
          <p:cNvSpPr/>
          <p:nvPr/>
        </p:nvSpPr>
        <p:spPr>
          <a:xfrm>
            <a:off x="688258" y="1638819"/>
            <a:ext cx="6096000" cy="4195957"/>
          </a:xfrm>
          <a:prstGeom prst="rect">
            <a:avLst/>
          </a:prstGeom>
        </p:spPr>
        <p:txBody>
          <a:bodyPr>
            <a:spAutoFit/>
          </a:bodyPr>
          <a:lstStyle/>
          <a:p>
            <a:pPr indent="540385" algn="just">
              <a:lnSpc>
                <a:spcPct val="150000"/>
              </a:lnSpc>
              <a:spcAft>
                <a:spcPts val="0"/>
              </a:spcAft>
            </a:pPr>
            <a:r>
              <a:rPr lang="uz-Cyrl-UZ" dirty="0">
                <a:solidFill>
                  <a:schemeClr val="bg1"/>
                </a:solidFill>
                <a:latin typeface="Cambria" panose="02040503050406030204" pitchFamily="18" charset="0"/>
                <a:ea typeface="Cambria" panose="02040503050406030204" pitchFamily="18" charset="0"/>
                <a:cs typeface="Times New Roman" panose="02020603050405020304" pitchFamily="18" charset="0"/>
              </a:rPr>
              <a:t>Қонунда коррупцияга қарши курашиш соҳасида ҳуқуқий онг ва ҳуқуқий маданиятни юксалтиришда аҳолининг ҳуқуқий онги ва ҳуқуқий маданиятини юксалтириш, жамиятда коррупцияга нисбатан муросасиз муносабатни шакллантириш,  давлат органлари ва бошқа ташкилотлар ходимларининг ҳуқуқий саводхонлигини ошириш, таълим муассасаларида коррупцияга қарши курашиш соҳасидаги ҳуқуқий таълим ва тарбия бериш билан амалга оширилиши назарда тутилган.</a:t>
            </a:r>
            <a:endParaRPr lang="ru-RU" sz="1400" dirty="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p:txBody>
      </p:sp>
      <p:pic>
        <p:nvPicPr>
          <p:cNvPr id="2050" name="Picture 2" descr="Коррупцияга қарши кураш – Ўзбекистон давлат сиёсатининг устувор йўналиши -  EMBASSY OF UZBEKISTAN IN THE UNITED STATES"/>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6877099" y="2122535"/>
            <a:ext cx="4954208" cy="2786742"/>
          </a:xfrm>
          <a:prstGeom prst="roundRect">
            <a:avLst>
              <a:gd name="adj" fmla="val 16667"/>
            </a:avLst>
          </a:prstGeom>
          <a:ln>
            <a:noFill/>
          </a:ln>
          <a:effectLst>
            <a:outerShdw blurRad="76200" dist="12700" dir="2700000" sy="-23000" kx="-800400" algn="bl" rotWithShape="0">
              <a:prstClr val="black">
                <a:alpha val="20000"/>
              </a:prst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671336"/>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iterate type="wd">
                                    <p:tmPct val="10000"/>
                                  </p:iterate>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22" presetClass="entr" presetSubtype="8" fill="hold" nodeType="withEffect">
                                  <p:stCondLst>
                                    <p:cond delay="0"/>
                                  </p:stCondLst>
                                  <p:childTnLst>
                                    <p:set>
                                      <p:cBhvr>
                                        <p:cTn id="9" dur="1" fill="hold">
                                          <p:stCondLst>
                                            <p:cond delay="0"/>
                                          </p:stCondLst>
                                        </p:cTn>
                                        <p:tgtEl>
                                          <p:spTgt spid="2050"/>
                                        </p:tgtEl>
                                        <p:attrNameLst>
                                          <p:attrName>style.visibility</p:attrName>
                                        </p:attrNameLst>
                                      </p:cBhvr>
                                      <p:to>
                                        <p:strVal val="visible"/>
                                      </p:to>
                                    </p:set>
                                    <p:animEffect transition="in" filter="wipe(left)">
                                      <p:cBhvr>
                                        <p:cTn id="10"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8" name="Прямая соединительная линия 7">
            <a:extLst>
              <a:ext uri="{FF2B5EF4-FFF2-40B4-BE49-F238E27FC236}">
                <a16:creationId xmlns:a16="http://schemas.microsoft.com/office/drawing/2014/main" id="{1F3A5853-670A-7C33-1432-A11AD7DC8085}"/>
              </a:ext>
            </a:extLst>
          </p:cNvPr>
          <p:cNvCxnSpPr>
            <a:cxnSpLocks/>
          </p:cNvCxnSpPr>
          <p:nvPr/>
        </p:nvCxnSpPr>
        <p:spPr>
          <a:xfrm>
            <a:off x="136524" y="122674"/>
            <a:ext cx="0" cy="6592911"/>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9" name="Прямая соединительная линия 8">
            <a:extLst>
              <a:ext uri="{FF2B5EF4-FFF2-40B4-BE49-F238E27FC236}">
                <a16:creationId xmlns:a16="http://schemas.microsoft.com/office/drawing/2014/main" id="{866B9588-BBC7-5F78-CA12-E4E24CBB231B}"/>
              </a:ext>
            </a:extLst>
          </p:cNvPr>
          <p:cNvCxnSpPr>
            <a:cxnSpLocks/>
          </p:cNvCxnSpPr>
          <p:nvPr/>
        </p:nvCxnSpPr>
        <p:spPr>
          <a:xfrm>
            <a:off x="12101022" y="122674"/>
            <a:ext cx="0" cy="6608812"/>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0" name="Прямая соединительная линия 9">
            <a:extLst>
              <a:ext uri="{FF2B5EF4-FFF2-40B4-BE49-F238E27FC236}">
                <a16:creationId xmlns:a16="http://schemas.microsoft.com/office/drawing/2014/main" id="{945DCDF5-3B80-B167-69FE-BB85BC4836EF}"/>
              </a:ext>
            </a:extLst>
          </p:cNvPr>
          <p:cNvCxnSpPr>
            <a:cxnSpLocks/>
          </p:cNvCxnSpPr>
          <p:nvPr/>
        </p:nvCxnSpPr>
        <p:spPr>
          <a:xfrm flipH="1" flipV="1">
            <a:off x="136524" y="6715585"/>
            <a:ext cx="11964498" cy="31803"/>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1" name="Прямая соединительная линия 10">
            <a:extLst>
              <a:ext uri="{FF2B5EF4-FFF2-40B4-BE49-F238E27FC236}">
                <a16:creationId xmlns:a16="http://schemas.microsoft.com/office/drawing/2014/main" id="{EFF8EF3D-CD82-508F-5CA3-8C6C84658B38}"/>
              </a:ext>
            </a:extLst>
          </p:cNvPr>
          <p:cNvCxnSpPr>
            <a:cxnSpLocks/>
          </p:cNvCxnSpPr>
          <p:nvPr/>
        </p:nvCxnSpPr>
        <p:spPr>
          <a:xfrm flipH="1">
            <a:off x="136524" y="122674"/>
            <a:ext cx="11964498" cy="0"/>
          </a:xfrm>
          <a:prstGeom prst="line">
            <a:avLst/>
          </a:prstGeom>
          <a:ln w="76200">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2" name="Прямая соединительная линия 11">
            <a:extLst>
              <a:ext uri="{FF2B5EF4-FFF2-40B4-BE49-F238E27FC236}">
                <a16:creationId xmlns:a16="http://schemas.microsoft.com/office/drawing/2014/main" id="{6C3407EC-F08C-F129-BA45-8FE9E82DE146}"/>
              </a:ext>
            </a:extLst>
          </p:cNvPr>
          <p:cNvCxnSpPr>
            <a:cxnSpLocks/>
          </p:cNvCxnSpPr>
          <p:nvPr/>
        </p:nvCxnSpPr>
        <p:spPr>
          <a:xfrm>
            <a:off x="222969" y="253298"/>
            <a:ext cx="31000" cy="6294948"/>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3" name="Прямая соединительная линия 12">
            <a:extLst>
              <a:ext uri="{FF2B5EF4-FFF2-40B4-BE49-F238E27FC236}">
                <a16:creationId xmlns:a16="http://schemas.microsoft.com/office/drawing/2014/main" id="{C88164FD-CFBF-24D2-1945-7BD64769FF24}"/>
              </a:ext>
            </a:extLst>
          </p:cNvPr>
          <p:cNvCxnSpPr>
            <a:cxnSpLocks/>
          </p:cNvCxnSpPr>
          <p:nvPr/>
        </p:nvCxnSpPr>
        <p:spPr>
          <a:xfrm flipH="1">
            <a:off x="11998090" y="243466"/>
            <a:ext cx="17711" cy="631231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4" name="Прямая соединительная линия 13">
            <a:extLst>
              <a:ext uri="{FF2B5EF4-FFF2-40B4-BE49-F238E27FC236}">
                <a16:creationId xmlns:a16="http://schemas.microsoft.com/office/drawing/2014/main" id="{CA0D572C-58C7-3C44-9591-73891F185A51}"/>
              </a:ext>
            </a:extLst>
          </p:cNvPr>
          <p:cNvCxnSpPr>
            <a:cxnSpLocks/>
          </p:cNvCxnSpPr>
          <p:nvPr/>
        </p:nvCxnSpPr>
        <p:spPr>
          <a:xfrm flipH="1" flipV="1">
            <a:off x="332625" y="6602526"/>
            <a:ext cx="11635969" cy="22074"/>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cxnSp>
        <p:nvCxnSpPr>
          <p:cNvPr id="15" name="Прямая соединительная линия 14">
            <a:extLst>
              <a:ext uri="{FF2B5EF4-FFF2-40B4-BE49-F238E27FC236}">
                <a16:creationId xmlns:a16="http://schemas.microsoft.com/office/drawing/2014/main" id="{329A7BAA-3AB0-06E0-2AF2-335C66448659}"/>
              </a:ext>
            </a:extLst>
          </p:cNvPr>
          <p:cNvCxnSpPr>
            <a:cxnSpLocks/>
          </p:cNvCxnSpPr>
          <p:nvPr/>
        </p:nvCxnSpPr>
        <p:spPr>
          <a:xfrm flipH="1">
            <a:off x="263801" y="194306"/>
            <a:ext cx="11704793" cy="0"/>
          </a:xfrm>
          <a:prstGeom prst="line">
            <a:avLst/>
          </a:prstGeom>
          <a:ln w="28575">
            <a:solidFill>
              <a:schemeClr val="bg2">
                <a:lumMod val="75000"/>
              </a:schemeClr>
            </a:solidFill>
          </a:ln>
        </p:spPr>
        <p:style>
          <a:lnRef idx="3">
            <a:schemeClr val="dk1"/>
          </a:lnRef>
          <a:fillRef idx="0">
            <a:schemeClr val="dk1"/>
          </a:fillRef>
          <a:effectRef idx="2">
            <a:schemeClr val="dk1"/>
          </a:effectRef>
          <a:fontRef idx="minor">
            <a:schemeClr val="tx1"/>
          </a:fontRef>
        </p:style>
      </p:cxnSp>
      <p:grpSp>
        <p:nvGrpSpPr>
          <p:cNvPr id="16" name="Группа 15">
            <a:extLst>
              <a:ext uri="{FF2B5EF4-FFF2-40B4-BE49-F238E27FC236}">
                <a16:creationId xmlns:a16="http://schemas.microsoft.com/office/drawing/2014/main" id="{23600BBE-66AE-598A-4487-7FD9118B7A58}"/>
              </a:ext>
            </a:extLst>
          </p:cNvPr>
          <p:cNvGrpSpPr/>
          <p:nvPr/>
        </p:nvGrpSpPr>
        <p:grpSpPr>
          <a:xfrm>
            <a:off x="1293300" y="1002183"/>
            <a:ext cx="8558623" cy="811962"/>
            <a:chOff x="335792" y="426035"/>
            <a:chExt cx="7088280" cy="974160"/>
          </a:xfrm>
          <a:solidFill>
            <a:schemeClr val="bg2">
              <a:lumMod val="50000"/>
            </a:schemeClr>
          </a:solidFill>
        </p:grpSpPr>
        <p:sp>
          <p:nvSpPr>
            <p:cNvPr id="17" name="Прямоугольник: скругленные углы 9">
              <a:extLst>
                <a:ext uri="{FF2B5EF4-FFF2-40B4-BE49-F238E27FC236}">
                  <a16:creationId xmlns:a16="http://schemas.microsoft.com/office/drawing/2014/main" id="{75D955ED-58EC-92D8-CDD9-3AA621A231EA}"/>
                </a:ext>
              </a:extLst>
            </p:cNvPr>
            <p:cNvSpPr/>
            <p:nvPr/>
          </p:nvSpPr>
          <p:spPr>
            <a:xfrm>
              <a:off x="335792" y="426035"/>
              <a:ext cx="7088280" cy="974160"/>
            </a:xfrm>
            <a:prstGeom prst="roundRect">
              <a:avLst/>
            </a:prstGeom>
            <a:grpFill/>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sp>
        <p:sp>
          <p:nvSpPr>
            <p:cNvPr id="20" name="Прямоугольник: скругленные углы 4">
              <a:extLst>
                <a:ext uri="{FF2B5EF4-FFF2-40B4-BE49-F238E27FC236}">
                  <a16:creationId xmlns:a16="http://schemas.microsoft.com/office/drawing/2014/main" id="{D0B1FC55-E728-5B79-41A2-22EFCB6BAF49}"/>
                </a:ext>
              </a:extLst>
            </p:cNvPr>
            <p:cNvSpPr txBox="1"/>
            <p:nvPr/>
          </p:nvSpPr>
          <p:spPr>
            <a:xfrm>
              <a:off x="383347" y="473590"/>
              <a:ext cx="6993170" cy="879050"/>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5732" tIns="0" rIns="255732" bIns="0" numCol="1" spcCol="1270" anchor="ctr" anchorCtr="0">
              <a:noAutofit/>
            </a:bodyPr>
            <a:lstStyle/>
            <a:p>
              <a:pPr indent="450215" algn="just">
                <a:spcAft>
                  <a:spcPts val="800"/>
                </a:spcAft>
              </a:pPr>
              <a:r>
                <a:rPr lang="uz-Cyrl-UZ" sz="1600" b="1" dirty="0">
                  <a:solidFill>
                    <a:schemeClr val="tx1"/>
                  </a:solidFill>
                  <a:latin typeface="Cambria" panose="02040503050406030204" pitchFamily="18" charset="0"/>
                  <a:ea typeface="Calibri" panose="020F0502020204030204" pitchFamily="34" charset="0"/>
                  <a:cs typeface="Times New Roman" panose="02020603050405020304" pitchFamily="18" charset="0"/>
                </a:rPr>
                <a:t>Шунингдек коррупциянинг олдини олишга доир чора-тадбирлар сифатида</a:t>
              </a:r>
              <a:endParaRPr lang="uz-Cyrl-UZ" sz="16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p:txBody>
        </p:sp>
      </p:grpSp>
      <p:grpSp>
        <p:nvGrpSpPr>
          <p:cNvPr id="21" name="Группа 20">
            <a:extLst>
              <a:ext uri="{FF2B5EF4-FFF2-40B4-BE49-F238E27FC236}">
                <a16:creationId xmlns:a16="http://schemas.microsoft.com/office/drawing/2014/main" id="{C6FFB67A-A3B8-58EC-8249-C691950FABE4}"/>
              </a:ext>
            </a:extLst>
          </p:cNvPr>
          <p:cNvGrpSpPr/>
          <p:nvPr/>
        </p:nvGrpSpPr>
        <p:grpSpPr>
          <a:xfrm>
            <a:off x="1293300" y="2067572"/>
            <a:ext cx="6012786" cy="465256"/>
            <a:chOff x="335792" y="426035"/>
            <a:chExt cx="7088280" cy="974160"/>
          </a:xfrm>
        </p:grpSpPr>
        <p:sp>
          <p:nvSpPr>
            <p:cNvPr id="22" name="Прямоугольник: скругленные углы 12">
              <a:extLst>
                <a:ext uri="{FF2B5EF4-FFF2-40B4-BE49-F238E27FC236}">
                  <a16:creationId xmlns:a16="http://schemas.microsoft.com/office/drawing/2014/main" id="{E107CC3F-CE55-C886-B5C5-1DEACB8AA20F}"/>
                </a:ext>
              </a:extLst>
            </p:cNvPr>
            <p:cNvSpPr/>
            <p:nvPr/>
          </p:nvSpPr>
          <p:spPr>
            <a:xfrm>
              <a:off x="335792" y="426035"/>
              <a:ext cx="7088280" cy="974160"/>
            </a:xfrm>
            <a:prstGeom prst="roundRect">
              <a:avLst/>
            </a:prstGeom>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sp>
        <p:sp>
          <p:nvSpPr>
            <p:cNvPr id="23" name="Прямоугольник: скругленные углы 4">
              <a:extLst>
                <a:ext uri="{FF2B5EF4-FFF2-40B4-BE49-F238E27FC236}">
                  <a16:creationId xmlns:a16="http://schemas.microsoft.com/office/drawing/2014/main" id="{C9C53895-CC7C-C395-5DA9-BB9972847FC7}"/>
                </a:ext>
              </a:extLst>
            </p:cNvPr>
            <p:cNvSpPr txBox="1"/>
            <p:nvPr/>
          </p:nvSpPr>
          <p:spPr>
            <a:xfrm>
              <a:off x="383347" y="473590"/>
              <a:ext cx="6993170" cy="8790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5732" tIns="0" rIns="255732" bIns="0" numCol="1" spcCol="1270" anchor="ctr" anchorCtr="0">
              <a:noAutofit/>
            </a:bodyPr>
            <a:lstStyle/>
            <a:p>
              <a:pPr lvl="0" algn="just" defTabSz="622300">
                <a:lnSpc>
                  <a:spcPct val="90000"/>
                </a:lnSpc>
                <a:spcBef>
                  <a:spcPct val="0"/>
                </a:spcBef>
                <a:spcAft>
                  <a:spcPct val="35000"/>
                </a:spcAft>
              </a:pP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давлат</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бошқаруви</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соҳасида</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коррупциянинг</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олдини</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олишга</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доир</a:t>
              </a:r>
              <a:endParaRPr lang="ru-RU" sz="1400" kern="1200" dirty="0">
                <a:solidFill>
                  <a:schemeClr val="tx1"/>
                </a:solidFill>
              </a:endParaRPr>
            </a:p>
          </p:txBody>
        </p:sp>
      </p:grpSp>
      <p:grpSp>
        <p:nvGrpSpPr>
          <p:cNvPr id="24" name="Группа 23">
            <a:extLst>
              <a:ext uri="{FF2B5EF4-FFF2-40B4-BE49-F238E27FC236}">
                <a16:creationId xmlns:a16="http://schemas.microsoft.com/office/drawing/2014/main" id="{684E6BFB-9CC3-1E1D-36CC-9C34E4AFEB01}"/>
              </a:ext>
            </a:extLst>
          </p:cNvPr>
          <p:cNvGrpSpPr/>
          <p:nvPr/>
        </p:nvGrpSpPr>
        <p:grpSpPr>
          <a:xfrm>
            <a:off x="2312141" y="2810016"/>
            <a:ext cx="5010808" cy="802252"/>
            <a:chOff x="2599708" y="1576299"/>
            <a:chExt cx="7065750" cy="974160"/>
          </a:xfrm>
        </p:grpSpPr>
        <p:sp>
          <p:nvSpPr>
            <p:cNvPr id="25" name="Прямоугольник: скругленные углы 15">
              <a:extLst>
                <a:ext uri="{FF2B5EF4-FFF2-40B4-BE49-F238E27FC236}">
                  <a16:creationId xmlns:a16="http://schemas.microsoft.com/office/drawing/2014/main" id="{DC936C6F-9034-E29E-0DC0-C4475232AA5E}"/>
                </a:ext>
              </a:extLst>
            </p:cNvPr>
            <p:cNvSpPr/>
            <p:nvPr/>
          </p:nvSpPr>
          <p:spPr>
            <a:xfrm>
              <a:off x="2599708" y="1576299"/>
              <a:ext cx="7065750" cy="974160"/>
            </a:xfrm>
            <a:prstGeom prst="roundRect">
              <a:avLst/>
            </a:prstGeom>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sp>
        <p:sp>
          <p:nvSpPr>
            <p:cNvPr id="26" name="Прямоугольник: скругленные углы 4">
              <a:extLst>
                <a:ext uri="{FF2B5EF4-FFF2-40B4-BE49-F238E27FC236}">
                  <a16:creationId xmlns:a16="http://schemas.microsoft.com/office/drawing/2014/main" id="{4ED07FAF-CF14-9BB3-FB6C-5B505C6724D2}"/>
                </a:ext>
              </a:extLst>
            </p:cNvPr>
            <p:cNvSpPr txBox="1"/>
            <p:nvPr/>
          </p:nvSpPr>
          <p:spPr>
            <a:xfrm>
              <a:off x="2647264" y="1623854"/>
              <a:ext cx="6970640" cy="8790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5732" tIns="0" rIns="255732" bIns="0" numCol="1" spcCol="1270" anchor="ctr" anchorCtr="0">
              <a:noAutofit/>
            </a:bodyPr>
            <a:lstStyle/>
            <a:p>
              <a:pPr lvl="0" algn="just" defTabSz="622300">
                <a:lnSpc>
                  <a:spcPct val="150000"/>
                </a:lnSpc>
                <a:spcBef>
                  <a:spcPct val="0"/>
                </a:spcBef>
                <a:spcAft>
                  <a:spcPct val="35000"/>
                </a:spcAft>
              </a:pPr>
              <a:r>
                <a:rPr lang="uz-Cyrl-UZ"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ижтимоий-иқтисодий ривожланиш ва тадбиркорлик соҳасида коррупциянинг олдини олишга доир</a:t>
              </a:r>
              <a:endParaRPr lang="ru-RU" sz="1400" kern="1200" dirty="0">
                <a:solidFill>
                  <a:schemeClr val="tx1"/>
                </a:solidFill>
              </a:endParaRPr>
            </a:p>
          </p:txBody>
        </p:sp>
      </p:grpSp>
      <p:grpSp>
        <p:nvGrpSpPr>
          <p:cNvPr id="27" name="Группа 26">
            <a:extLst>
              <a:ext uri="{FF2B5EF4-FFF2-40B4-BE49-F238E27FC236}">
                <a16:creationId xmlns:a16="http://schemas.microsoft.com/office/drawing/2014/main" id="{528E6357-65ED-B25E-5667-F0AAC40EEB67}"/>
              </a:ext>
            </a:extLst>
          </p:cNvPr>
          <p:cNvGrpSpPr/>
          <p:nvPr/>
        </p:nvGrpSpPr>
        <p:grpSpPr>
          <a:xfrm>
            <a:off x="2289535" y="3846232"/>
            <a:ext cx="6566152" cy="494900"/>
            <a:chOff x="0" y="2775281"/>
            <a:chExt cx="8436640" cy="974160"/>
          </a:xfrm>
        </p:grpSpPr>
        <p:sp>
          <p:nvSpPr>
            <p:cNvPr id="28" name="Прямоугольник: скругленные углы 18">
              <a:extLst>
                <a:ext uri="{FF2B5EF4-FFF2-40B4-BE49-F238E27FC236}">
                  <a16:creationId xmlns:a16="http://schemas.microsoft.com/office/drawing/2014/main" id="{22AB3DA8-D158-5FE0-1A9B-E0B057259F8E}"/>
                </a:ext>
              </a:extLst>
            </p:cNvPr>
            <p:cNvSpPr/>
            <p:nvPr/>
          </p:nvSpPr>
          <p:spPr>
            <a:xfrm>
              <a:off x="0" y="2775281"/>
              <a:ext cx="8436640" cy="974160"/>
            </a:xfrm>
            <a:prstGeom prst="roundRect">
              <a:avLst/>
            </a:prstGeom>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sp>
        <p:sp>
          <p:nvSpPr>
            <p:cNvPr id="29" name="Прямоугольник: скругленные углы 4">
              <a:extLst>
                <a:ext uri="{FF2B5EF4-FFF2-40B4-BE49-F238E27FC236}">
                  <a16:creationId xmlns:a16="http://schemas.microsoft.com/office/drawing/2014/main" id="{AFC7ECCB-0708-0E49-6D42-D1C5E9991F74}"/>
                </a:ext>
              </a:extLst>
            </p:cNvPr>
            <p:cNvSpPr txBox="1"/>
            <p:nvPr/>
          </p:nvSpPr>
          <p:spPr>
            <a:xfrm>
              <a:off x="47555" y="2822836"/>
              <a:ext cx="8341530" cy="8790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5732" tIns="0" rIns="255732" bIns="0" numCol="1" spcCol="1270" anchor="ctr" anchorCtr="0">
              <a:noAutofit/>
            </a:bodyPr>
            <a:lstStyle/>
            <a:p>
              <a:pPr lvl="0" algn="just" defTabSz="622300">
                <a:lnSpc>
                  <a:spcPct val="90000"/>
                </a:lnSpc>
                <a:spcBef>
                  <a:spcPct val="0"/>
                </a:spcBef>
                <a:spcAft>
                  <a:spcPct val="35000"/>
                </a:spcAft>
              </a:pPr>
              <a:r>
                <a:rPr lang="uz-Cyrl-UZ"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манфаатлар тўқнашувининг олдини олиш ва уни бартараф этишга доир</a:t>
              </a:r>
              <a:endParaRPr lang="ru-RU" sz="1400" kern="1200" dirty="0">
                <a:solidFill>
                  <a:schemeClr val="tx1"/>
                </a:solidFill>
              </a:endParaRPr>
            </a:p>
          </p:txBody>
        </p:sp>
      </p:grpSp>
      <p:sp>
        <p:nvSpPr>
          <p:cNvPr id="30" name="Стрелка: изогнутая вправо 21">
            <a:extLst>
              <a:ext uri="{FF2B5EF4-FFF2-40B4-BE49-F238E27FC236}">
                <a16:creationId xmlns:a16="http://schemas.microsoft.com/office/drawing/2014/main" id="{5ABDCFD6-1C0A-5301-FADE-785068E42BF0}"/>
              </a:ext>
            </a:extLst>
          </p:cNvPr>
          <p:cNvSpPr/>
          <p:nvPr/>
        </p:nvSpPr>
        <p:spPr>
          <a:xfrm>
            <a:off x="680972" y="1439638"/>
            <a:ext cx="567447" cy="892278"/>
          </a:xfrm>
          <a:prstGeom prst="curvedRightArrow">
            <a:avLst>
              <a:gd name="adj1" fmla="val 25000"/>
              <a:gd name="adj2" fmla="val 50000"/>
              <a:gd name="adj3" fmla="val 47429"/>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1" name="Стрелка: изогнутая вправо 22">
            <a:extLst>
              <a:ext uri="{FF2B5EF4-FFF2-40B4-BE49-F238E27FC236}">
                <a16:creationId xmlns:a16="http://schemas.microsoft.com/office/drawing/2014/main" id="{40D8886A-4513-5B4D-EDAA-3B65ED138EFC}"/>
              </a:ext>
            </a:extLst>
          </p:cNvPr>
          <p:cNvSpPr/>
          <p:nvPr/>
        </p:nvSpPr>
        <p:spPr>
          <a:xfrm>
            <a:off x="1372968" y="3116826"/>
            <a:ext cx="893280" cy="1179242"/>
          </a:xfrm>
          <a:prstGeom prst="curvedRightArrow">
            <a:avLst>
              <a:gd name="adj1" fmla="val 25000"/>
              <a:gd name="adj2" fmla="val 44281"/>
              <a:gd name="adj3" fmla="val 5279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32" name="Стрелка: изогнутая вправо 23">
            <a:extLst>
              <a:ext uri="{FF2B5EF4-FFF2-40B4-BE49-F238E27FC236}">
                <a16:creationId xmlns:a16="http://schemas.microsoft.com/office/drawing/2014/main" id="{E0C8FC93-1DF4-506F-8757-D8A0E208B19E}"/>
              </a:ext>
            </a:extLst>
          </p:cNvPr>
          <p:cNvSpPr/>
          <p:nvPr/>
        </p:nvSpPr>
        <p:spPr>
          <a:xfrm flipH="1">
            <a:off x="7339811" y="2273007"/>
            <a:ext cx="625328" cy="1109290"/>
          </a:xfrm>
          <a:prstGeom prst="curvedRightArrow">
            <a:avLst>
              <a:gd name="adj1" fmla="val 25000"/>
              <a:gd name="adj2" fmla="val 66828"/>
              <a:gd name="adj3" fmla="val 51136"/>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sp>
        <p:nvSpPr>
          <p:cNvPr id="33" name="Стрелка: изогнутая вправо 23">
            <a:extLst>
              <a:ext uri="{FF2B5EF4-FFF2-40B4-BE49-F238E27FC236}">
                <a16:creationId xmlns:a16="http://schemas.microsoft.com/office/drawing/2014/main" id="{E0C8FC93-1DF4-506F-8757-D8A0E208B19E}"/>
              </a:ext>
            </a:extLst>
          </p:cNvPr>
          <p:cNvSpPr/>
          <p:nvPr/>
        </p:nvSpPr>
        <p:spPr>
          <a:xfrm flipH="1">
            <a:off x="8918302" y="4035902"/>
            <a:ext cx="625328" cy="1109290"/>
          </a:xfrm>
          <a:prstGeom prst="curvedRightArrow">
            <a:avLst>
              <a:gd name="adj1" fmla="val 25000"/>
              <a:gd name="adj2" fmla="val 66828"/>
              <a:gd name="adj3" fmla="val 51136"/>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tx1"/>
              </a:solidFill>
            </a:endParaRPr>
          </a:p>
        </p:txBody>
      </p:sp>
      <p:grpSp>
        <p:nvGrpSpPr>
          <p:cNvPr id="34" name="Группа 33">
            <a:extLst>
              <a:ext uri="{FF2B5EF4-FFF2-40B4-BE49-F238E27FC236}">
                <a16:creationId xmlns:a16="http://schemas.microsoft.com/office/drawing/2014/main" id="{684E6BFB-9CC3-1E1D-36CC-9C34E4AFEB01}"/>
              </a:ext>
            </a:extLst>
          </p:cNvPr>
          <p:cNvGrpSpPr/>
          <p:nvPr/>
        </p:nvGrpSpPr>
        <p:grpSpPr>
          <a:xfrm>
            <a:off x="1494503" y="4548062"/>
            <a:ext cx="7357585" cy="635538"/>
            <a:chOff x="1972344" y="1576299"/>
            <a:chExt cx="7693114" cy="974160"/>
          </a:xfrm>
        </p:grpSpPr>
        <p:sp>
          <p:nvSpPr>
            <p:cNvPr id="35" name="Прямоугольник: скругленные углы 15">
              <a:extLst>
                <a:ext uri="{FF2B5EF4-FFF2-40B4-BE49-F238E27FC236}">
                  <a16:creationId xmlns:a16="http://schemas.microsoft.com/office/drawing/2014/main" id="{DC936C6F-9034-E29E-0DC0-C4475232AA5E}"/>
                </a:ext>
              </a:extLst>
            </p:cNvPr>
            <p:cNvSpPr/>
            <p:nvPr/>
          </p:nvSpPr>
          <p:spPr>
            <a:xfrm>
              <a:off x="2599708" y="1576299"/>
              <a:ext cx="7065750" cy="974160"/>
            </a:xfrm>
            <a:prstGeom prst="roundRect">
              <a:avLst/>
            </a:prstGeom>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sp>
        <p:sp>
          <p:nvSpPr>
            <p:cNvPr id="36" name="Прямоугольник: скругленные углы 4">
              <a:extLst>
                <a:ext uri="{FF2B5EF4-FFF2-40B4-BE49-F238E27FC236}">
                  <a16:creationId xmlns:a16="http://schemas.microsoft.com/office/drawing/2014/main" id="{4ED07FAF-CF14-9BB3-FB6C-5B505C6724D2}"/>
                </a:ext>
              </a:extLst>
            </p:cNvPr>
            <p:cNvSpPr txBox="1"/>
            <p:nvPr/>
          </p:nvSpPr>
          <p:spPr>
            <a:xfrm>
              <a:off x="1972344" y="1623854"/>
              <a:ext cx="7645561" cy="8790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5732" tIns="0" rIns="255732" bIns="0" numCol="1" spcCol="1270" anchor="ctr" anchorCtr="0">
              <a:noAutofit/>
            </a:bodyPr>
            <a:lstStyle/>
            <a:p>
              <a:pPr lvl="1" algn="just" defTabSz="622300">
                <a:lnSpc>
                  <a:spcPct val="150000"/>
                </a:lnSpc>
                <a:spcBef>
                  <a:spcPct val="0"/>
                </a:spcBef>
                <a:spcAft>
                  <a:spcPct val="35000"/>
                </a:spcAft>
              </a:pP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маъмурий</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тартиб-таомиллар</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соҳасида</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коррупциянинг</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олдини</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олишга</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доир</a:t>
              </a:r>
              <a:endParaRPr lang="ru-RU" sz="1400" kern="1200" dirty="0">
                <a:solidFill>
                  <a:schemeClr val="tx1"/>
                </a:solidFill>
              </a:endParaRPr>
            </a:p>
          </p:txBody>
        </p:sp>
      </p:grpSp>
      <p:sp>
        <p:nvSpPr>
          <p:cNvPr id="40" name="Стрелка: изогнутая вправо 22">
            <a:extLst>
              <a:ext uri="{FF2B5EF4-FFF2-40B4-BE49-F238E27FC236}">
                <a16:creationId xmlns:a16="http://schemas.microsoft.com/office/drawing/2014/main" id="{40D8886A-4513-5B4D-EDAA-3B65ED138EFC}"/>
              </a:ext>
            </a:extLst>
          </p:cNvPr>
          <p:cNvSpPr/>
          <p:nvPr/>
        </p:nvSpPr>
        <p:spPr>
          <a:xfrm>
            <a:off x="1083781" y="4803666"/>
            <a:ext cx="980196" cy="1507636"/>
          </a:xfrm>
          <a:prstGeom prst="curvedRightArrow">
            <a:avLst>
              <a:gd name="adj1" fmla="val 25000"/>
              <a:gd name="adj2" fmla="val 44281"/>
              <a:gd name="adj3" fmla="val 5279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grpSp>
        <p:nvGrpSpPr>
          <p:cNvPr id="41" name="Группа 40">
            <a:extLst>
              <a:ext uri="{FF2B5EF4-FFF2-40B4-BE49-F238E27FC236}">
                <a16:creationId xmlns:a16="http://schemas.microsoft.com/office/drawing/2014/main" id="{684E6BFB-9CC3-1E1D-36CC-9C34E4AFEB01}"/>
              </a:ext>
            </a:extLst>
          </p:cNvPr>
          <p:cNvGrpSpPr/>
          <p:nvPr/>
        </p:nvGrpSpPr>
        <p:grpSpPr>
          <a:xfrm>
            <a:off x="1576922" y="5428538"/>
            <a:ext cx="9840772" cy="1083003"/>
            <a:chOff x="2163439" y="1576299"/>
            <a:chExt cx="7502019" cy="974160"/>
          </a:xfrm>
        </p:grpSpPr>
        <p:sp>
          <p:nvSpPr>
            <p:cNvPr id="42" name="Прямоугольник: скругленные углы 15">
              <a:extLst>
                <a:ext uri="{FF2B5EF4-FFF2-40B4-BE49-F238E27FC236}">
                  <a16:creationId xmlns:a16="http://schemas.microsoft.com/office/drawing/2014/main" id="{DC936C6F-9034-E29E-0DC0-C4475232AA5E}"/>
                </a:ext>
              </a:extLst>
            </p:cNvPr>
            <p:cNvSpPr/>
            <p:nvPr/>
          </p:nvSpPr>
          <p:spPr>
            <a:xfrm>
              <a:off x="2599708" y="1576299"/>
              <a:ext cx="7065750" cy="974160"/>
            </a:xfrm>
            <a:prstGeom prst="roundRect">
              <a:avLst/>
            </a:prstGeom>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sp>
        <p:sp>
          <p:nvSpPr>
            <p:cNvPr id="43" name="Прямоугольник: скругленные углы 4">
              <a:extLst>
                <a:ext uri="{FF2B5EF4-FFF2-40B4-BE49-F238E27FC236}">
                  <a16:creationId xmlns:a16="http://schemas.microsoft.com/office/drawing/2014/main" id="{4ED07FAF-CF14-9BB3-FB6C-5B505C6724D2}"/>
                </a:ext>
              </a:extLst>
            </p:cNvPr>
            <p:cNvSpPr txBox="1"/>
            <p:nvPr/>
          </p:nvSpPr>
          <p:spPr>
            <a:xfrm>
              <a:off x="2163439" y="1623854"/>
              <a:ext cx="7502019" cy="87905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55732" tIns="0" rIns="255732" bIns="0" numCol="1" spcCol="1270" anchor="ctr" anchorCtr="0">
              <a:noAutofit/>
            </a:bodyPr>
            <a:lstStyle/>
            <a:p>
              <a:pPr lvl="1" algn="just" defTabSz="622300">
                <a:lnSpc>
                  <a:spcPct val="150000"/>
                </a:lnSpc>
                <a:spcBef>
                  <a:spcPct val="0"/>
                </a:spcBef>
                <a:spcAft>
                  <a:spcPct val="35000"/>
                </a:spcAft>
              </a:pP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давлат</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харидларини</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амалга</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ошириш</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соҳасида</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коррупциянинг</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олдини</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олишга</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доир</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чора-тадбирлар</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ҳамда</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норматив-</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ҳуқуқий</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ҳужжатларнинг</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ва</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улар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лойиҳаларининг</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коррупцияга</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қарши</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экспертизаси</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кўрсатилган</a:t>
              </a:r>
              <a:r>
                <a:rPr lang="ru-RU" sz="1400" dirty="0">
                  <a:solidFill>
                    <a:schemeClr val="tx1"/>
                  </a:solidFill>
                  <a:latin typeface="Cambria" panose="02040503050406030204" pitchFamily="18" charset="0"/>
                  <a:ea typeface="Calibri" panose="020F0502020204030204" pitchFamily="34" charset="0"/>
                  <a:cs typeface="Times New Roman" panose="02020603050405020304" pitchFamily="18" charset="0"/>
                </a:rPr>
                <a:t> </a:t>
              </a:r>
              <a:r>
                <a:rPr lang="ru-RU" sz="1400" dirty="0" err="1">
                  <a:solidFill>
                    <a:schemeClr val="tx1"/>
                  </a:solidFill>
                  <a:latin typeface="Cambria" panose="02040503050406030204" pitchFamily="18" charset="0"/>
                  <a:ea typeface="Calibri" panose="020F0502020204030204" pitchFamily="34" charset="0"/>
                  <a:cs typeface="Times New Roman" panose="02020603050405020304" pitchFamily="18" charset="0"/>
                </a:rPr>
                <a:t>ўтилган</a:t>
              </a:r>
              <a:endParaRPr lang="ru-RU" sz="1400" kern="1200" dirty="0">
                <a:solidFill>
                  <a:schemeClr val="tx1"/>
                </a:solidFill>
              </a:endParaRPr>
            </a:p>
          </p:txBody>
        </p:sp>
      </p:grpSp>
    </p:spTree>
    <p:extLst>
      <p:ext uri="{BB962C8B-B14F-4D97-AF65-F5344CB8AC3E}">
        <p14:creationId xmlns:p14="http://schemas.microsoft.com/office/powerpoint/2010/main" val="2610097803"/>
      </p:ext>
    </p:extLst>
  </p:cSld>
  <p:clrMapOvr>
    <a:masterClrMapping/>
  </p:clrMapOvr>
  <mc:AlternateContent xmlns:mc="http://schemas.openxmlformats.org/markup-compatibility/2006" xmlns:p14="http://schemas.microsoft.com/office/powerpoint/2010/main">
    <mc:Choice Requires="p14">
      <p:transition p14:dur="100" advClick="0" advTm="5000">
        <p:cut/>
      </p:transition>
    </mc:Choice>
    <mc:Fallback xmlns="">
      <p:transition advClick="0" advTm="500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right)">
                                      <p:cBhvr>
                                        <p:cTn id="7" dur="2000"/>
                                        <p:tgtEl>
                                          <p:spTgt spid="16"/>
                                        </p:tgtEl>
                                      </p:cBhvr>
                                    </p:animEffect>
                                  </p:childTnLst>
                                </p:cTn>
                              </p:par>
                            </p:childTnLst>
                          </p:cTn>
                        </p:par>
                        <p:par>
                          <p:cTn id="8" fill="hold">
                            <p:stCondLst>
                              <p:cond delay="2000"/>
                            </p:stCondLst>
                            <p:childTnLst>
                              <p:par>
                                <p:cTn id="9" presetID="22" presetClass="entr" presetSubtype="1" fill="hold" grpId="0" nodeType="afterEffect">
                                  <p:stCondLst>
                                    <p:cond delay="0"/>
                                  </p:stCondLst>
                                  <p:childTnLst>
                                    <p:set>
                                      <p:cBhvr>
                                        <p:cTn id="10" dur="1" fill="hold">
                                          <p:stCondLst>
                                            <p:cond delay="0"/>
                                          </p:stCondLst>
                                        </p:cTn>
                                        <p:tgtEl>
                                          <p:spTgt spid="30"/>
                                        </p:tgtEl>
                                        <p:attrNameLst>
                                          <p:attrName>style.visibility</p:attrName>
                                        </p:attrNameLst>
                                      </p:cBhvr>
                                      <p:to>
                                        <p:strVal val="visible"/>
                                      </p:to>
                                    </p:set>
                                    <p:animEffect transition="in" filter="wipe(up)">
                                      <p:cBhvr>
                                        <p:cTn id="11" dur="500"/>
                                        <p:tgtEl>
                                          <p:spTgt spid="30"/>
                                        </p:tgtEl>
                                      </p:cBhvr>
                                    </p:animEffect>
                                  </p:childTnLst>
                                </p:cTn>
                              </p:par>
                            </p:childTnLst>
                          </p:cTn>
                        </p:par>
                        <p:par>
                          <p:cTn id="12" fill="hold">
                            <p:stCondLst>
                              <p:cond delay="2500"/>
                            </p:stCondLst>
                            <p:childTnLst>
                              <p:par>
                                <p:cTn id="13" presetID="22" presetClass="entr" presetSubtype="8" fill="hold" nodeType="after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wipe(left)">
                                      <p:cBhvr>
                                        <p:cTn id="15" dur="2000"/>
                                        <p:tgtEl>
                                          <p:spTgt spid="21"/>
                                        </p:tgtEl>
                                      </p:cBhvr>
                                    </p:animEffect>
                                  </p:childTnLst>
                                </p:cTn>
                              </p:par>
                            </p:childTnLst>
                          </p:cTn>
                        </p:par>
                        <p:par>
                          <p:cTn id="16" fill="hold">
                            <p:stCondLst>
                              <p:cond delay="4500"/>
                            </p:stCondLst>
                            <p:childTnLst>
                              <p:par>
                                <p:cTn id="17" presetID="22" presetClass="entr" presetSubtype="1" fill="hold" grpId="0" nodeType="afterEffect">
                                  <p:stCondLst>
                                    <p:cond delay="0"/>
                                  </p:stCondLst>
                                  <p:childTnLst>
                                    <p:set>
                                      <p:cBhvr>
                                        <p:cTn id="18" dur="1" fill="hold">
                                          <p:stCondLst>
                                            <p:cond delay="0"/>
                                          </p:stCondLst>
                                        </p:cTn>
                                        <p:tgtEl>
                                          <p:spTgt spid="32"/>
                                        </p:tgtEl>
                                        <p:attrNameLst>
                                          <p:attrName>style.visibility</p:attrName>
                                        </p:attrNameLst>
                                      </p:cBhvr>
                                      <p:to>
                                        <p:strVal val="visible"/>
                                      </p:to>
                                    </p:set>
                                    <p:animEffect transition="in" filter="wipe(up)">
                                      <p:cBhvr>
                                        <p:cTn id="19" dur="500"/>
                                        <p:tgtEl>
                                          <p:spTgt spid="32"/>
                                        </p:tgtEl>
                                      </p:cBhvr>
                                    </p:animEffect>
                                  </p:childTnLst>
                                </p:cTn>
                              </p:par>
                            </p:childTnLst>
                          </p:cTn>
                        </p:par>
                        <p:par>
                          <p:cTn id="20" fill="hold">
                            <p:stCondLst>
                              <p:cond delay="5000"/>
                            </p:stCondLst>
                            <p:childTnLst>
                              <p:par>
                                <p:cTn id="21" presetID="22" presetClass="entr" presetSubtype="2" fill="hold" nodeType="after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wipe(right)">
                                      <p:cBhvr>
                                        <p:cTn id="23" dur="2000"/>
                                        <p:tgtEl>
                                          <p:spTgt spid="24"/>
                                        </p:tgtEl>
                                      </p:cBhvr>
                                    </p:animEffect>
                                  </p:childTnLst>
                                </p:cTn>
                              </p:par>
                            </p:childTnLst>
                          </p:cTn>
                        </p:par>
                        <p:par>
                          <p:cTn id="24" fill="hold">
                            <p:stCondLst>
                              <p:cond delay="7000"/>
                            </p:stCondLst>
                            <p:childTnLst>
                              <p:par>
                                <p:cTn id="25" presetID="22" presetClass="entr" presetSubtype="1" fill="hold" grpId="0" nodeType="afterEffect">
                                  <p:stCondLst>
                                    <p:cond delay="0"/>
                                  </p:stCondLst>
                                  <p:childTnLst>
                                    <p:set>
                                      <p:cBhvr>
                                        <p:cTn id="26" dur="1" fill="hold">
                                          <p:stCondLst>
                                            <p:cond delay="0"/>
                                          </p:stCondLst>
                                        </p:cTn>
                                        <p:tgtEl>
                                          <p:spTgt spid="31"/>
                                        </p:tgtEl>
                                        <p:attrNameLst>
                                          <p:attrName>style.visibility</p:attrName>
                                        </p:attrNameLst>
                                      </p:cBhvr>
                                      <p:to>
                                        <p:strVal val="visible"/>
                                      </p:to>
                                    </p:set>
                                    <p:animEffect transition="in" filter="wipe(up)">
                                      <p:cBhvr>
                                        <p:cTn id="27" dur="500"/>
                                        <p:tgtEl>
                                          <p:spTgt spid="31"/>
                                        </p:tgtEl>
                                      </p:cBhvr>
                                    </p:animEffect>
                                  </p:childTnLst>
                                </p:cTn>
                              </p:par>
                            </p:childTnLst>
                          </p:cTn>
                        </p:par>
                        <p:par>
                          <p:cTn id="28" fill="hold">
                            <p:stCondLst>
                              <p:cond delay="7500"/>
                            </p:stCondLst>
                            <p:childTnLst>
                              <p:par>
                                <p:cTn id="29" presetID="22" presetClass="entr" presetSubtype="8" fill="hold" nodeType="after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wipe(left)">
                                      <p:cBhvr>
                                        <p:cTn id="31" dur="2000"/>
                                        <p:tgtEl>
                                          <p:spTgt spid="27"/>
                                        </p:tgtEl>
                                      </p:cBhvr>
                                    </p:animEffect>
                                  </p:childTnLst>
                                </p:cTn>
                              </p:par>
                            </p:childTnLst>
                          </p:cTn>
                        </p:par>
                        <p:par>
                          <p:cTn id="32" fill="hold">
                            <p:stCondLst>
                              <p:cond delay="9500"/>
                            </p:stCondLst>
                            <p:childTnLst>
                              <p:par>
                                <p:cTn id="33" presetID="22" presetClass="entr" presetSubtype="1" fill="hold" grpId="0" nodeType="after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wipe(up)">
                                      <p:cBhvr>
                                        <p:cTn id="35" dur="500"/>
                                        <p:tgtEl>
                                          <p:spTgt spid="33"/>
                                        </p:tgtEl>
                                      </p:cBhvr>
                                    </p:animEffect>
                                  </p:childTnLst>
                                </p:cTn>
                              </p:par>
                            </p:childTnLst>
                          </p:cTn>
                        </p:par>
                        <p:par>
                          <p:cTn id="36" fill="hold">
                            <p:stCondLst>
                              <p:cond delay="10000"/>
                            </p:stCondLst>
                            <p:childTnLst>
                              <p:par>
                                <p:cTn id="37" presetID="22" presetClass="entr" presetSubtype="2" fill="hold" nodeType="afterEffect">
                                  <p:stCondLst>
                                    <p:cond delay="0"/>
                                  </p:stCondLst>
                                  <p:childTnLst>
                                    <p:set>
                                      <p:cBhvr>
                                        <p:cTn id="38" dur="1" fill="hold">
                                          <p:stCondLst>
                                            <p:cond delay="0"/>
                                          </p:stCondLst>
                                        </p:cTn>
                                        <p:tgtEl>
                                          <p:spTgt spid="34"/>
                                        </p:tgtEl>
                                        <p:attrNameLst>
                                          <p:attrName>style.visibility</p:attrName>
                                        </p:attrNameLst>
                                      </p:cBhvr>
                                      <p:to>
                                        <p:strVal val="visible"/>
                                      </p:to>
                                    </p:set>
                                    <p:animEffect transition="in" filter="wipe(right)">
                                      <p:cBhvr>
                                        <p:cTn id="39" dur="2000"/>
                                        <p:tgtEl>
                                          <p:spTgt spid="34"/>
                                        </p:tgtEl>
                                      </p:cBhvr>
                                    </p:animEffect>
                                  </p:childTnLst>
                                </p:cTn>
                              </p:par>
                            </p:childTnLst>
                          </p:cTn>
                        </p:par>
                        <p:par>
                          <p:cTn id="40" fill="hold">
                            <p:stCondLst>
                              <p:cond delay="12000"/>
                            </p:stCondLst>
                            <p:childTnLst>
                              <p:par>
                                <p:cTn id="41" presetID="22" presetClass="entr" presetSubtype="1" fill="hold" grpId="0" nodeType="afterEffect">
                                  <p:stCondLst>
                                    <p:cond delay="0"/>
                                  </p:stCondLst>
                                  <p:childTnLst>
                                    <p:set>
                                      <p:cBhvr>
                                        <p:cTn id="42" dur="1" fill="hold">
                                          <p:stCondLst>
                                            <p:cond delay="0"/>
                                          </p:stCondLst>
                                        </p:cTn>
                                        <p:tgtEl>
                                          <p:spTgt spid="40"/>
                                        </p:tgtEl>
                                        <p:attrNameLst>
                                          <p:attrName>style.visibility</p:attrName>
                                        </p:attrNameLst>
                                      </p:cBhvr>
                                      <p:to>
                                        <p:strVal val="visible"/>
                                      </p:to>
                                    </p:set>
                                    <p:animEffect transition="in" filter="wipe(up)">
                                      <p:cBhvr>
                                        <p:cTn id="43" dur="500"/>
                                        <p:tgtEl>
                                          <p:spTgt spid="40"/>
                                        </p:tgtEl>
                                      </p:cBhvr>
                                    </p:animEffect>
                                  </p:childTnLst>
                                </p:cTn>
                              </p:par>
                            </p:childTnLst>
                          </p:cTn>
                        </p:par>
                        <p:par>
                          <p:cTn id="44" fill="hold">
                            <p:stCondLst>
                              <p:cond delay="12500"/>
                            </p:stCondLst>
                            <p:childTnLst>
                              <p:par>
                                <p:cTn id="45" presetID="22" presetClass="entr" presetSubtype="8" fill="hold" nodeType="afterEffect">
                                  <p:stCondLst>
                                    <p:cond delay="0"/>
                                  </p:stCondLst>
                                  <p:childTnLst>
                                    <p:set>
                                      <p:cBhvr>
                                        <p:cTn id="46" dur="1" fill="hold">
                                          <p:stCondLst>
                                            <p:cond delay="0"/>
                                          </p:stCondLst>
                                        </p:cTn>
                                        <p:tgtEl>
                                          <p:spTgt spid="41"/>
                                        </p:tgtEl>
                                        <p:attrNameLst>
                                          <p:attrName>style.visibility</p:attrName>
                                        </p:attrNameLst>
                                      </p:cBhvr>
                                      <p:to>
                                        <p:strVal val="visible"/>
                                      </p:to>
                                    </p:set>
                                    <p:animEffect transition="in" filter="wipe(left)">
                                      <p:cBhvr>
                                        <p:cTn id="47" dur="20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1" grpId="0" animBg="1"/>
      <p:bldP spid="32" grpId="0" animBg="1"/>
      <p:bldP spid="33" grpId="0" animBg="1"/>
      <p:bldP spid="40" grpId="0" animBg="1"/>
    </p:bldLst>
  </p:timing>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Median</Template>
  <TotalTime>2484</TotalTime>
  <Words>831</Words>
  <Application>Microsoft Office PowerPoint</Application>
  <PresentationFormat>Широкоэкранный</PresentationFormat>
  <Paragraphs>110</Paragraphs>
  <Slides>18</Slides>
  <Notes>7</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18</vt:i4>
      </vt:variant>
    </vt:vector>
  </HeadingPairs>
  <TitlesOfParts>
    <vt:vector size="26" baseType="lpstr">
      <vt:lpstr>Arial</vt:lpstr>
      <vt:lpstr>Calibri</vt:lpstr>
      <vt:lpstr>Cambria</vt:lpstr>
      <vt:lpstr>Century Gothic</vt:lpstr>
      <vt:lpstr>Times New Roman</vt:lpstr>
      <vt:lpstr>Wingdings</vt:lpstr>
      <vt:lpstr>Wingdings 3</vt:lpstr>
      <vt:lpstr>Сектор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Ulugbek Taylakov</cp:lastModifiedBy>
  <cp:revision>167</cp:revision>
  <dcterms:created xsi:type="dcterms:W3CDTF">2022-02-07T06:30:15Z</dcterms:created>
  <dcterms:modified xsi:type="dcterms:W3CDTF">2026-01-09T09:52:44Z</dcterms:modified>
</cp:coreProperties>
</file>